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slides/slide27.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3.xml" ContentType="application/vnd.openxmlformats-officedocument.presentationml.notesSlide+xml"/>
  <Override PartName="/ppt/slideMasters/slideMaster4.xml" ContentType="application/vnd.openxmlformats-officedocument.presentationml.slideMaster+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44" r:id="rId2"/>
    <p:sldMasterId id="2147483695" r:id="rId3"/>
    <p:sldMasterId id="2147483746" r:id="rId4"/>
  </p:sldMasterIdLst>
  <p:notesMasterIdLst>
    <p:notesMasterId r:id="rId32"/>
  </p:notesMasterIdLst>
  <p:handoutMasterIdLst>
    <p:handoutMasterId r:id="rId33"/>
  </p:handoutMasterIdLst>
  <p:sldIdLst>
    <p:sldId id="279" r:id="rId5"/>
    <p:sldId id="280" r:id="rId6"/>
    <p:sldId id="281" r:id="rId7"/>
    <p:sldId id="388" r:id="rId8"/>
    <p:sldId id="384" r:id="rId9"/>
    <p:sldId id="307" r:id="rId10"/>
    <p:sldId id="308" r:id="rId11"/>
    <p:sldId id="311" r:id="rId12"/>
    <p:sldId id="389" r:id="rId13"/>
    <p:sldId id="321" r:id="rId14"/>
    <p:sldId id="391" r:id="rId15"/>
    <p:sldId id="392" r:id="rId16"/>
    <p:sldId id="394" r:id="rId17"/>
    <p:sldId id="390" r:id="rId18"/>
    <p:sldId id="322" r:id="rId19"/>
    <p:sldId id="282" r:id="rId20"/>
    <p:sldId id="367" r:id="rId21"/>
    <p:sldId id="371" r:id="rId22"/>
    <p:sldId id="370" r:id="rId23"/>
    <p:sldId id="372" r:id="rId24"/>
    <p:sldId id="373" r:id="rId25"/>
    <p:sldId id="375" r:id="rId26"/>
    <p:sldId id="377" r:id="rId27"/>
    <p:sldId id="379" r:id="rId28"/>
    <p:sldId id="380" r:id="rId29"/>
    <p:sldId id="383" r:id="rId30"/>
    <p:sldId id="413"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2A7E"/>
    <a:srgbClr val="88CFDE"/>
    <a:srgbClr val="7EB8EC"/>
    <a:srgbClr val="CC00CC"/>
    <a:srgbClr val="B7E2EE"/>
    <a:srgbClr val="12284B"/>
    <a:srgbClr val="415464"/>
    <a:srgbClr val="61A1D5"/>
    <a:srgbClr val="6D97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85907" autoAdjust="0"/>
  </p:normalViewPr>
  <p:slideViewPr>
    <p:cSldViewPr snapToGrid="0">
      <p:cViewPr varScale="1">
        <p:scale>
          <a:sx n="64" d="100"/>
          <a:sy n="64" d="100"/>
        </p:scale>
        <p:origin x="1216" y="52"/>
      </p:cViewPr>
      <p:guideLst/>
    </p:cSldViewPr>
  </p:slideViewPr>
  <p:notesTextViewPr>
    <p:cViewPr>
      <p:scale>
        <a:sx n="1" d="1"/>
        <a:sy n="1" d="1"/>
      </p:scale>
      <p:origin x="0" y="0"/>
    </p:cViewPr>
  </p:notesTextViewPr>
  <p:notesViewPr>
    <p:cSldViewPr snapToGrid="0">
      <p:cViewPr varScale="1">
        <p:scale>
          <a:sx n="83" d="100"/>
          <a:sy n="83" d="100"/>
        </p:scale>
        <p:origin x="383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61" cy="465781"/>
          </a:xfrm>
          <a:prstGeom prst="rect">
            <a:avLst/>
          </a:prstGeom>
        </p:spPr>
        <p:txBody>
          <a:bodyPr vert="horz" lIns="92288" tIns="46144" rIns="92288" bIns="46144" rtlCol="0"/>
          <a:lstStyle>
            <a:lvl1pPr algn="l">
              <a:defRPr sz="1200"/>
            </a:lvl1pPr>
          </a:lstStyle>
          <a:p>
            <a:endParaRPr lang="en-US"/>
          </a:p>
        </p:txBody>
      </p:sp>
      <p:sp>
        <p:nvSpPr>
          <p:cNvPr id="3" name="Date Placeholder 2"/>
          <p:cNvSpPr>
            <a:spLocks noGrp="1"/>
          </p:cNvSpPr>
          <p:nvPr>
            <p:ph type="dt" sz="quarter" idx="1"/>
          </p:nvPr>
        </p:nvSpPr>
        <p:spPr>
          <a:xfrm>
            <a:off x="3970635" y="1"/>
            <a:ext cx="3038161" cy="465781"/>
          </a:xfrm>
          <a:prstGeom prst="rect">
            <a:avLst/>
          </a:prstGeom>
        </p:spPr>
        <p:txBody>
          <a:bodyPr vert="horz" lIns="92288" tIns="46144" rIns="92288" bIns="46144" rtlCol="0"/>
          <a:lstStyle>
            <a:lvl1pPr algn="r">
              <a:defRPr sz="1200"/>
            </a:lvl1pPr>
          </a:lstStyle>
          <a:p>
            <a:fld id="{CCC57495-AF71-431B-842B-FED565D9387F}" type="datetimeFigureOut">
              <a:rPr lang="en-US" smtClean="0"/>
              <a:t>9/3/2024</a:t>
            </a:fld>
            <a:endParaRPr lang="en-US"/>
          </a:p>
        </p:txBody>
      </p:sp>
      <p:sp>
        <p:nvSpPr>
          <p:cNvPr id="4" name="Footer Placeholder 3"/>
          <p:cNvSpPr>
            <a:spLocks noGrp="1"/>
          </p:cNvSpPr>
          <p:nvPr>
            <p:ph type="ftr" sz="quarter" idx="2"/>
          </p:nvPr>
        </p:nvSpPr>
        <p:spPr>
          <a:xfrm>
            <a:off x="0" y="8830621"/>
            <a:ext cx="3038161" cy="465780"/>
          </a:xfrm>
          <a:prstGeom prst="rect">
            <a:avLst/>
          </a:prstGeom>
        </p:spPr>
        <p:txBody>
          <a:bodyPr vert="horz" lIns="92288" tIns="46144" rIns="92288" bIns="46144" rtlCol="0" anchor="b"/>
          <a:lstStyle>
            <a:lvl1pPr algn="l">
              <a:defRPr sz="1200"/>
            </a:lvl1pPr>
          </a:lstStyle>
          <a:p>
            <a:endParaRPr lang="en-US"/>
          </a:p>
        </p:txBody>
      </p:sp>
      <p:sp>
        <p:nvSpPr>
          <p:cNvPr id="5" name="Slide Number Placeholder 4"/>
          <p:cNvSpPr>
            <a:spLocks noGrp="1"/>
          </p:cNvSpPr>
          <p:nvPr>
            <p:ph type="sldNum" sz="quarter" idx="3"/>
          </p:nvPr>
        </p:nvSpPr>
        <p:spPr>
          <a:xfrm>
            <a:off x="3970635" y="8830621"/>
            <a:ext cx="3038161" cy="465780"/>
          </a:xfrm>
          <a:prstGeom prst="rect">
            <a:avLst/>
          </a:prstGeom>
        </p:spPr>
        <p:txBody>
          <a:bodyPr vert="horz" lIns="92288" tIns="46144" rIns="92288" bIns="46144" rtlCol="0" anchor="b"/>
          <a:lstStyle>
            <a:lvl1pPr algn="r">
              <a:defRPr sz="1200"/>
            </a:lvl1pPr>
          </a:lstStyle>
          <a:p>
            <a:fld id="{D180EB6C-E84F-44D1-9FB2-1EE8B608D1DA}" type="slidenum">
              <a:rPr lang="en-US" smtClean="0"/>
              <a:t>‹#›</a:t>
            </a:fld>
            <a:endParaRPr lang="en-US"/>
          </a:p>
        </p:txBody>
      </p:sp>
    </p:spTree>
    <p:extLst>
      <p:ext uri="{BB962C8B-B14F-4D97-AF65-F5344CB8AC3E}">
        <p14:creationId xmlns:p14="http://schemas.microsoft.com/office/powerpoint/2010/main" val="1667633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7" tIns="46579" rIns="93157" bIns="46579" rtlCol="0"/>
          <a:lstStyle>
            <a:lvl1pPr algn="l">
              <a:defRPr sz="1200"/>
            </a:lvl1pPr>
          </a:lstStyle>
          <a:p>
            <a:endParaRPr lang="en-US"/>
          </a:p>
        </p:txBody>
      </p:sp>
      <p:sp>
        <p:nvSpPr>
          <p:cNvPr id="3" name="Date Placeholder 2"/>
          <p:cNvSpPr>
            <a:spLocks noGrp="1"/>
          </p:cNvSpPr>
          <p:nvPr>
            <p:ph type="dt" idx="1"/>
          </p:nvPr>
        </p:nvSpPr>
        <p:spPr>
          <a:xfrm>
            <a:off x="3970937" y="2"/>
            <a:ext cx="3037840" cy="466434"/>
          </a:xfrm>
          <a:prstGeom prst="rect">
            <a:avLst/>
          </a:prstGeom>
        </p:spPr>
        <p:txBody>
          <a:bodyPr vert="horz" lIns="93157" tIns="46579" rIns="93157" bIns="46579" rtlCol="0"/>
          <a:lstStyle>
            <a:lvl1pPr algn="r">
              <a:defRPr sz="1200"/>
            </a:lvl1pPr>
          </a:lstStyle>
          <a:p>
            <a:fld id="{42C3D8BA-8D68-4D12-9BB9-5C7012B879E6}" type="datetimeFigureOut">
              <a:rPr lang="en-US" smtClean="0"/>
              <a:t>9/3/2024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7" tIns="46579" rIns="93157" bIns="4657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7" tIns="46579" rIns="93157" bIns="4657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57" tIns="46579" rIns="93157" bIns="46579"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57" tIns="46579" rIns="93157" bIns="46579" rtlCol="0" anchor="b"/>
          <a:lstStyle>
            <a:lvl1pPr algn="r">
              <a:defRPr sz="1200"/>
            </a:lvl1pPr>
          </a:lstStyle>
          <a:p>
            <a:fld id="{6BFEA448-15F0-4CF8-BB08-0E1E198E2EAF}" type="slidenum">
              <a:rPr lang="en-US" smtClean="0"/>
              <a:t>‹#›</a:t>
            </a:fld>
            <a:endParaRPr lang="en-US"/>
          </a:p>
        </p:txBody>
      </p:sp>
    </p:spTree>
    <p:extLst>
      <p:ext uri="{BB962C8B-B14F-4D97-AF65-F5344CB8AC3E}">
        <p14:creationId xmlns:p14="http://schemas.microsoft.com/office/powerpoint/2010/main" val="2249429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mn-lt"/>
                <a:ea typeface="+mn-ea"/>
                <a:cs typeface="+mn-cs"/>
              </a:rPr>
              <a:t>USS H. S. Truman (CVN-75)</a:t>
            </a:r>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6ABA00-C1D7-4DDC-A641-2FBC351A790B}" type="slidenum">
              <a:rPr lang="en-US" smtClean="0"/>
              <a:pPr/>
              <a:t>1</a:t>
            </a:fld>
            <a:endParaRPr lang="en-US" dirty="0" smtClean="0"/>
          </a:p>
        </p:txBody>
      </p:sp>
    </p:spTree>
    <p:extLst>
      <p:ext uri="{BB962C8B-B14F-4D97-AF65-F5344CB8AC3E}">
        <p14:creationId xmlns:p14="http://schemas.microsoft.com/office/powerpoint/2010/main" val="1941383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Rot="1" noChangeAspect="1" noChangeArrowheads="1" noTextEdit="1"/>
          </p:cNvSpPr>
          <p:nvPr>
            <p:ph type="sldImg"/>
          </p:nvPr>
        </p:nvSpPr>
        <p:spPr>
          <a:xfrm>
            <a:off x="1006475" y="704850"/>
            <a:ext cx="5008563" cy="3757613"/>
          </a:xfrm>
          <a:ln/>
        </p:spPr>
      </p:sp>
      <p:sp>
        <p:nvSpPr>
          <p:cNvPr id="962563" name="Rectangle 3"/>
          <p:cNvSpPr>
            <a:spLocks noGrp="1" noChangeArrowheads="1"/>
          </p:cNvSpPr>
          <p:nvPr>
            <p:ph type="body" idx="1"/>
          </p:nvPr>
        </p:nvSpPr>
        <p:spPr>
          <a:xfrm>
            <a:off x="693738" y="4386263"/>
            <a:ext cx="5546725" cy="4154487"/>
          </a:xfrm>
          <a:noFill/>
          <a:ln/>
        </p:spPr>
        <p:txBody>
          <a:bodyPr/>
          <a:lstStyle/>
          <a:p>
            <a:r>
              <a:rPr lang="en-US" dirty="0" smtClean="0"/>
              <a:t>This screen will come</a:t>
            </a:r>
            <a:r>
              <a:rPr lang="en-US" baseline="0" dirty="0" smtClean="0"/>
              <a:t> up where you can view comments and transportation data. </a:t>
            </a:r>
            <a:endParaRPr lang="en-US" dirty="0"/>
          </a:p>
        </p:txBody>
      </p:sp>
    </p:spTree>
    <p:extLst>
      <p:ext uri="{BB962C8B-B14F-4D97-AF65-F5344CB8AC3E}">
        <p14:creationId xmlns:p14="http://schemas.microsoft.com/office/powerpoint/2010/main" val="4208374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Rot="1" noChangeAspect="1" noChangeArrowheads="1" noTextEdit="1"/>
          </p:cNvSpPr>
          <p:nvPr>
            <p:ph type="sldImg"/>
          </p:nvPr>
        </p:nvSpPr>
        <p:spPr>
          <a:xfrm>
            <a:off x="1006475" y="704850"/>
            <a:ext cx="5008563" cy="3757613"/>
          </a:xfrm>
          <a:ln/>
        </p:spPr>
      </p:sp>
      <p:sp>
        <p:nvSpPr>
          <p:cNvPr id="962563" name="Rectangle 3"/>
          <p:cNvSpPr>
            <a:spLocks noGrp="1" noChangeArrowheads="1"/>
          </p:cNvSpPr>
          <p:nvPr>
            <p:ph type="body" idx="1"/>
          </p:nvPr>
        </p:nvSpPr>
        <p:spPr>
          <a:xfrm>
            <a:off x="693738" y="4386263"/>
            <a:ext cx="5546725" cy="4154487"/>
          </a:xfrm>
          <a:noFill/>
          <a:ln/>
        </p:spPr>
        <p:txBody>
          <a:bodyPr/>
          <a:lstStyle/>
          <a:p>
            <a:r>
              <a:rPr lang="en-US" dirty="0" smtClean="0"/>
              <a:t>You</a:t>
            </a:r>
            <a:r>
              <a:rPr lang="en-US" baseline="0" dirty="0" smtClean="0"/>
              <a:t> are able to click into the document number all the way at the end of the NITA SIT CHILD bar, which will take you to Document History in ERMS.</a:t>
            </a:r>
            <a:endParaRPr lang="en-US" dirty="0"/>
          </a:p>
        </p:txBody>
      </p:sp>
    </p:spTree>
    <p:extLst>
      <p:ext uri="{BB962C8B-B14F-4D97-AF65-F5344CB8AC3E}">
        <p14:creationId xmlns:p14="http://schemas.microsoft.com/office/powerpoint/2010/main" val="1556363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place where you can view SN, part number,</a:t>
            </a:r>
            <a:r>
              <a:rPr lang="en-US" baseline="0" dirty="0" smtClean="0"/>
              <a:t> NSN, transportation data and print a 1348.</a:t>
            </a:r>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13</a:t>
            </a:fld>
            <a:endParaRPr lang="en-US"/>
          </a:p>
        </p:txBody>
      </p:sp>
    </p:spTree>
    <p:extLst>
      <p:ext uri="{BB962C8B-B14F-4D97-AF65-F5344CB8AC3E}">
        <p14:creationId xmlns:p14="http://schemas.microsoft.com/office/powerpoint/2010/main" val="878306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Rot="1" noChangeAspect="1" noChangeArrowheads="1" noTextEdit="1"/>
          </p:cNvSpPr>
          <p:nvPr>
            <p:ph type="sldImg"/>
          </p:nvPr>
        </p:nvSpPr>
        <p:spPr>
          <a:xfrm>
            <a:off x="1006475" y="704850"/>
            <a:ext cx="5008563" cy="3757613"/>
          </a:xfrm>
          <a:ln/>
        </p:spPr>
      </p:sp>
      <p:sp>
        <p:nvSpPr>
          <p:cNvPr id="962563" name="Rectangle 3"/>
          <p:cNvSpPr>
            <a:spLocks noGrp="1" noChangeArrowheads="1"/>
          </p:cNvSpPr>
          <p:nvPr>
            <p:ph type="body" idx="1"/>
          </p:nvPr>
        </p:nvSpPr>
        <p:spPr>
          <a:xfrm>
            <a:off x="693738" y="4386263"/>
            <a:ext cx="5546725" cy="4154487"/>
          </a:xfrm>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Going back to our</a:t>
            </a:r>
            <a:r>
              <a:rPr lang="en-US" baseline="0" dirty="0" smtClean="0"/>
              <a:t> original SIT workload pull in the Document Listing screen. We want to move to the bottom of the page where t</a:t>
            </a:r>
            <a:r>
              <a:rPr lang="en-US" dirty="0" smtClean="0"/>
              <a:t>he Document Listing report</a:t>
            </a:r>
            <a:r>
              <a:rPr lang="en-US" baseline="0" dirty="0" smtClean="0"/>
              <a:t> has a link at the very bottom to open up excel. </a:t>
            </a:r>
            <a:endParaRPr lang="en-US" dirty="0" smtClean="0"/>
          </a:p>
          <a:p>
            <a:r>
              <a:rPr lang="en-US" dirty="0" smtClean="0"/>
              <a:t>As a helpful tool for working SIT</a:t>
            </a:r>
            <a:r>
              <a:rPr lang="en-US" baseline="0" dirty="0" smtClean="0"/>
              <a:t> (and keeping track of your workload), you can download the Document Listing to MS Excel.</a:t>
            </a:r>
            <a:endParaRPr lang="en-US" dirty="0"/>
          </a:p>
        </p:txBody>
      </p:sp>
    </p:spTree>
    <p:extLst>
      <p:ext uri="{BB962C8B-B14F-4D97-AF65-F5344CB8AC3E}">
        <p14:creationId xmlns:p14="http://schemas.microsoft.com/office/powerpoint/2010/main" val="956479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Rot="1" noChangeAspect="1" noChangeArrowheads="1" noTextEdit="1"/>
          </p:cNvSpPr>
          <p:nvPr>
            <p:ph type="sldImg"/>
          </p:nvPr>
        </p:nvSpPr>
        <p:spPr>
          <a:xfrm>
            <a:off x="1006475" y="704850"/>
            <a:ext cx="5008563" cy="3757613"/>
          </a:xfrm>
          <a:ln/>
        </p:spPr>
      </p:sp>
      <p:sp>
        <p:nvSpPr>
          <p:cNvPr id="962563" name="Rectangle 3"/>
          <p:cNvSpPr>
            <a:spLocks noGrp="1" noChangeArrowheads="1"/>
          </p:cNvSpPr>
          <p:nvPr>
            <p:ph type="body" idx="1"/>
          </p:nvPr>
        </p:nvSpPr>
        <p:spPr>
          <a:xfrm>
            <a:off x="693738" y="4386263"/>
            <a:ext cx="5546725" cy="4154487"/>
          </a:xfrm>
          <a:noFill/>
          <a:ln/>
        </p:spPr>
        <p:txBody>
          <a:bodyPr/>
          <a:lstStyle/>
          <a:p>
            <a:r>
              <a:rPr lang="en-US" dirty="0" smtClean="0"/>
              <a:t>The “Follow Up Action” heading allows you to choose to look at SIT for a particular type of required Follow Up Action, (or what is owed).</a:t>
            </a:r>
          </a:p>
          <a:p>
            <a:r>
              <a:rPr lang="en-US" dirty="0" smtClean="0"/>
              <a:t>POS = You owe “Proof Of Shipment”</a:t>
            </a:r>
          </a:p>
          <a:p>
            <a:r>
              <a:rPr lang="en-US" dirty="0" smtClean="0"/>
              <a:t>POD = You owe “Proof Of Delivery”</a:t>
            </a:r>
          </a:p>
          <a:p>
            <a:r>
              <a:rPr lang="en-US" dirty="0" smtClean="0"/>
              <a:t>POR = You owe “Proof Of Receipt” (D6K receipt TIR)</a:t>
            </a:r>
          </a:p>
          <a:p>
            <a:r>
              <a:rPr lang="en-US" dirty="0" smtClean="0"/>
              <a:t>OHA = You owe “On Hand Acknowledgement”. </a:t>
            </a:r>
          </a:p>
          <a:p>
            <a:r>
              <a:rPr lang="en-US" dirty="0" smtClean="0"/>
              <a:t>*Please note that leaving Follow Up Action, (or any other menu option), as the default option “Select” will give you all of the options under that category.</a:t>
            </a:r>
          </a:p>
          <a:p>
            <a:endParaRPr lang="en-US" dirty="0"/>
          </a:p>
        </p:txBody>
      </p:sp>
    </p:spTree>
    <p:extLst>
      <p:ext uri="{BB962C8B-B14F-4D97-AF65-F5344CB8AC3E}">
        <p14:creationId xmlns:p14="http://schemas.microsoft.com/office/powerpoint/2010/main" val="824548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Rot="1" noChangeAspect="1" noChangeArrowheads="1" noTextEdit="1"/>
          </p:cNvSpPr>
          <p:nvPr>
            <p:ph type="sldImg"/>
          </p:nvPr>
        </p:nvSpPr>
        <p:spPr>
          <a:ln/>
        </p:spPr>
      </p:sp>
      <p:sp>
        <p:nvSpPr>
          <p:cNvPr id="841731" name="Rectangle 3"/>
          <p:cNvSpPr>
            <a:spLocks noGrp="1" noChangeArrowheads="1"/>
          </p:cNvSpPr>
          <p:nvPr>
            <p:ph type="body" idx="1"/>
          </p:nvPr>
        </p:nvSpPr>
        <p:spPr/>
        <p:txBody>
          <a:bodyPr/>
          <a:lstStyle/>
          <a:p>
            <a:r>
              <a:rPr lang="en-US" dirty="0"/>
              <a:t>the “POS” link from the Document Listing </a:t>
            </a:r>
            <a:r>
              <a:rPr lang="en-US" dirty="0" smtClean="0"/>
              <a:t>are </a:t>
            </a:r>
            <a:r>
              <a:rPr lang="en-US" dirty="0"/>
              <a:t>the easiest ways to enter POS/POD, since you will not need to manually enter a </a:t>
            </a:r>
            <a:r>
              <a:rPr lang="en-US" altLang="zh-CN" dirty="0"/>
              <a:t>Tracking </a:t>
            </a:r>
            <a:r>
              <a:rPr lang="en-US" altLang="zh-CN" dirty="0" err="1"/>
              <a:t>Seq</a:t>
            </a:r>
            <a:r>
              <a:rPr lang="en-US" altLang="zh-CN" dirty="0"/>
              <a:t> # or a Tracking Child </a:t>
            </a:r>
            <a:r>
              <a:rPr lang="en-US" altLang="zh-CN" dirty="0" err="1"/>
              <a:t>Seq</a:t>
            </a:r>
            <a:r>
              <a:rPr lang="en-US" altLang="zh-CN" dirty="0"/>
              <a:t> #. </a:t>
            </a:r>
            <a:endParaRPr lang="en-US" dirty="0">
              <a:ea typeface="SimSun" pitchFamily="2" charset="-122"/>
            </a:endParaRPr>
          </a:p>
        </p:txBody>
      </p:sp>
    </p:spTree>
    <p:extLst>
      <p:ext uri="{BB962C8B-B14F-4D97-AF65-F5344CB8AC3E}">
        <p14:creationId xmlns:p14="http://schemas.microsoft.com/office/powerpoint/2010/main" val="194719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p:txBody>
          <a:bodyPr/>
          <a:lstStyle/>
          <a:p>
            <a:r>
              <a:rPr lang="en-US"/>
              <a:t>You can also enter POS from the Child Record “POS” link. This, along with ****next slide****</a:t>
            </a:r>
          </a:p>
          <a:p>
            <a:endParaRPr lang="en-US"/>
          </a:p>
        </p:txBody>
      </p:sp>
    </p:spTree>
    <p:extLst>
      <p:ext uri="{BB962C8B-B14F-4D97-AF65-F5344CB8AC3E}">
        <p14:creationId xmlns:p14="http://schemas.microsoft.com/office/powerpoint/2010/main" val="3005242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Rot="1" noChangeAspect="1" noChangeArrowheads="1" noTextEdit="1"/>
          </p:cNvSpPr>
          <p:nvPr>
            <p:ph type="sldImg"/>
          </p:nvPr>
        </p:nvSpPr>
        <p:spPr>
          <a:ln/>
        </p:spPr>
      </p:sp>
      <p:sp>
        <p:nvSpPr>
          <p:cNvPr id="1045507" name="Rectangle 3"/>
          <p:cNvSpPr>
            <a:spLocks noGrp="1" noChangeArrowheads="1"/>
          </p:cNvSpPr>
          <p:nvPr>
            <p:ph type="body" idx="1"/>
          </p:nvPr>
        </p:nvSpPr>
        <p:spPr/>
        <p:txBody>
          <a:bodyPr>
            <a:normAutofit lnSpcReduction="10000"/>
          </a:bodyPr>
          <a:lstStyle/>
          <a:p>
            <a:pPr>
              <a:lnSpc>
                <a:spcPct val="80000"/>
              </a:lnSpc>
            </a:pPr>
            <a:r>
              <a:rPr lang="en-US" altLang="zh-CN" sz="800" dirty="0"/>
              <a:t>Either way that you decide to enter POS/POD will take you to the “Enter Proof of Shipment Information” screen. </a:t>
            </a:r>
          </a:p>
          <a:p>
            <a:pPr>
              <a:lnSpc>
                <a:spcPct val="80000"/>
              </a:lnSpc>
            </a:pPr>
            <a:endParaRPr lang="en-US" altLang="zh-CN" sz="800" dirty="0"/>
          </a:p>
          <a:p>
            <a:pPr>
              <a:lnSpc>
                <a:spcPct val="80000"/>
              </a:lnSpc>
            </a:pPr>
            <a:r>
              <a:rPr lang="en-US" altLang="zh-CN" sz="800" dirty="0"/>
              <a:t>*Please note:</a:t>
            </a:r>
          </a:p>
          <a:p>
            <a:pPr>
              <a:lnSpc>
                <a:spcPct val="80000"/>
              </a:lnSpc>
            </a:pPr>
            <a:endParaRPr lang="en-US" altLang="zh-CN" sz="800" dirty="0"/>
          </a:p>
          <a:p>
            <a:pPr>
              <a:lnSpc>
                <a:spcPct val="80000"/>
              </a:lnSpc>
            </a:pPr>
            <a:r>
              <a:rPr lang="en-US" altLang="zh-CN" sz="800" dirty="0"/>
              <a:t>1.	There are several fields marked with an asterisk that are mandatory for ALL shipments.</a:t>
            </a:r>
          </a:p>
          <a:p>
            <a:pPr>
              <a:lnSpc>
                <a:spcPct val="80000"/>
              </a:lnSpc>
            </a:pPr>
            <a:endParaRPr lang="en-US" sz="800" dirty="0"/>
          </a:p>
          <a:p>
            <a:pPr>
              <a:lnSpc>
                <a:spcPct val="80000"/>
              </a:lnSpc>
            </a:pPr>
            <a:r>
              <a:rPr lang="en-US" sz="800" dirty="0"/>
              <a:t>2.	The “Ship Date” must be the actual date that the material was physically shipped, (not the date that the POS/POD information is being entered, nor the </a:t>
            </a:r>
            <a:r>
              <a:rPr lang="en-US" sz="800" dirty="0" smtClean="0"/>
              <a:t>date </a:t>
            </a:r>
            <a:r>
              <a:rPr lang="en-US" sz="800" dirty="0"/>
              <a:t>that the issue was </a:t>
            </a:r>
            <a:r>
              <a:rPr lang="en-US" sz="800" dirty="0" smtClean="0"/>
              <a:t>	</a:t>
            </a:r>
            <a:r>
              <a:rPr lang="en-US" sz="800" dirty="0" err="1" smtClean="0"/>
              <a:t>TIR’d</a:t>
            </a:r>
            <a:r>
              <a:rPr lang="en-US" sz="800" dirty="0" smtClean="0"/>
              <a:t> </a:t>
            </a:r>
            <a:r>
              <a:rPr lang="en-US" sz="800" dirty="0"/>
              <a:t>to </a:t>
            </a:r>
            <a:r>
              <a:rPr lang="en-US" sz="800" dirty="0" smtClean="0"/>
              <a:t>WSS).</a:t>
            </a:r>
            <a:endParaRPr lang="en-US" sz="800" dirty="0"/>
          </a:p>
          <a:p>
            <a:pPr>
              <a:lnSpc>
                <a:spcPct val="80000"/>
              </a:lnSpc>
            </a:pPr>
            <a:endParaRPr lang="en-US" sz="800" dirty="0"/>
          </a:p>
          <a:p>
            <a:pPr>
              <a:lnSpc>
                <a:spcPct val="80000"/>
              </a:lnSpc>
            </a:pPr>
            <a:r>
              <a:rPr lang="en-US" sz="800" dirty="0"/>
              <a:t>3.	The “Ship To UIC” defaults to the receiving activity as reported on the original issue TIR, however, you must enter the UIC of the actual site that the </a:t>
            </a:r>
            <a:r>
              <a:rPr lang="en-US" sz="800" dirty="0" smtClean="0"/>
              <a:t>	material </a:t>
            </a:r>
            <a:r>
              <a:rPr lang="en-US" sz="800" dirty="0"/>
              <a:t>was shipped to, </a:t>
            </a:r>
            <a:r>
              <a:rPr lang="en-US" sz="800" dirty="0" smtClean="0"/>
              <a:t>	including </a:t>
            </a:r>
            <a:r>
              <a:rPr lang="en-US" sz="800" dirty="0"/>
              <a:t>an intermediary site, (i.e. when you use ATAC transportation, the “SHIP TO UIC” must be the UIC of the ATAC Node or </a:t>
            </a:r>
            <a:r>
              <a:rPr lang="en-US" sz="800" dirty="0" smtClean="0"/>
              <a:t>Hub </a:t>
            </a:r>
            <a:r>
              <a:rPr lang="en-US" sz="800" dirty="0"/>
              <a:t>that took custody).</a:t>
            </a:r>
          </a:p>
          <a:p>
            <a:pPr>
              <a:lnSpc>
                <a:spcPct val="80000"/>
              </a:lnSpc>
            </a:pPr>
            <a:endParaRPr lang="en-US" sz="800" dirty="0"/>
          </a:p>
          <a:p>
            <a:pPr>
              <a:lnSpc>
                <a:spcPct val="80000"/>
              </a:lnSpc>
            </a:pPr>
            <a:r>
              <a:rPr lang="en-US" sz="800" dirty="0"/>
              <a:t>4.	The “GBL/TCN” field should only contain a TCN, (Transportation Control Number), not the GBL number or other carrier tracking number, (a future </a:t>
            </a:r>
            <a:r>
              <a:rPr lang="en-US" sz="800" dirty="0" smtClean="0"/>
              <a:t>enhancement </a:t>
            </a:r>
            <a:r>
              <a:rPr lang="en-US" sz="800" dirty="0"/>
              <a:t>is planned to </a:t>
            </a:r>
            <a:r>
              <a:rPr lang="en-US" sz="800" dirty="0" smtClean="0"/>
              <a:t>	change </a:t>
            </a:r>
            <a:r>
              <a:rPr lang="en-US" sz="800" dirty="0"/>
              <a:t>this field name to “TCN”).</a:t>
            </a:r>
          </a:p>
          <a:p>
            <a:pPr>
              <a:lnSpc>
                <a:spcPct val="80000"/>
              </a:lnSpc>
            </a:pPr>
            <a:endParaRPr lang="en-US" sz="800" dirty="0"/>
          </a:p>
          <a:p>
            <a:pPr>
              <a:lnSpc>
                <a:spcPct val="80000"/>
              </a:lnSpc>
            </a:pPr>
            <a:r>
              <a:rPr lang="en-US" sz="800" dirty="0"/>
              <a:t>5.	The “Mode” field, (link covered later), is a mandatory field.</a:t>
            </a:r>
          </a:p>
          <a:p>
            <a:pPr>
              <a:lnSpc>
                <a:spcPct val="80000"/>
              </a:lnSpc>
            </a:pPr>
            <a:endParaRPr lang="en-US" sz="800" dirty="0"/>
          </a:p>
          <a:p>
            <a:pPr>
              <a:lnSpc>
                <a:spcPct val="80000"/>
              </a:lnSpc>
            </a:pPr>
            <a:r>
              <a:rPr lang="en-US" sz="800" dirty="0"/>
              <a:t>6.	The “Tracking Number” field is where you enter the tracking number provided by the carrier, (or GBL number if the carrier uses that number to track </a:t>
            </a:r>
            <a:r>
              <a:rPr lang="en-US" sz="800" dirty="0" smtClean="0"/>
              <a:t>shipments </a:t>
            </a:r>
            <a:r>
              <a:rPr lang="en-US" sz="800" dirty="0"/>
              <a:t>instead of their </a:t>
            </a:r>
            <a:r>
              <a:rPr lang="en-US" sz="800" dirty="0" smtClean="0"/>
              <a:t>	own </a:t>
            </a:r>
            <a:r>
              <a:rPr lang="en-US" sz="800" dirty="0"/>
              <a:t>tracking number).</a:t>
            </a:r>
          </a:p>
          <a:p>
            <a:pPr>
              <a:lnSpc>
                <a:spcPct val="80000"/>
              </a:lnSpc>
            </a:pPr>
            <a:endParaRPr lang="en-US" sz="800" dirty="0"/>
          </a:p>
          <a:p>
            <a:pPr>
              <a:lnSpc>
                <a:spcPct val="80000"/>
              </a:lnSpc>
            </a:pPr>
            <a:r>
              <a:rPr lang="en-US" sz="800" dirty="0"/>
              <a:t>7.	The “SCAC” field, (link covered later) is also a mandatory field.</a:t>
            </a:r>
          </a:p>
          <a:p>
            <a:pPr>
              <a:lnSpc>
                <a:spcPct val="80000"/>
              </a:lnSpc>
            </a:pPr>
            <a:endParaRPr lang="en-US" sz="800" dirty="0"/>
          </a:p>
          <a:p>
            <a:pPr>
              <a:lnSpc>
                <a:spcPct val="80000"/>
              </a:lnSpc>
            </a:pPr>
            <a:r>
              <a:rPr lang="en-US" sz="800" dirty="0"/>
              <a:t>8.	The “Type Offload” field is automatically set at “</a:t>
            </a:r>
            <a:r>
              <a:rPr lang="en-US" sz="800" dirty="0" smtClean="0"/>
              <a:t>Inport </a:t>
            </a:r>
            <a:r>
              <a:rPr lang="en-US" sz="800" dirty="0"/>
              <a:t>Turn-In”</a:t>
            </a:r>
          </a:p>
          <a:p>
            <a:pPr>
              <a:lnSpc>
                <a:spcPct val="80000"/>
              </a:lnSpc>
            </a:pPr>
            <a:endParaRPr lang="en-US" sz="800" dirty="0"/>
          </a:p>
          <a:p>
            <a:pPr>
              <a:lnSpc>
                <a:spcPct val="80000"/>
              </a:lnSpc>
            </a:pPr>
            <a:r>
              <a:rPr lang="en-US" sz="800" dirty="0"/>
              <a:t>9.	The “Shipper RIC” is the RIC of the activity that actually passed the asset to the next custodian, which may not be the original issuer, such as in the case </a:t>
            </a:r>
            <a:r>
              <a:rPr lang="en-US" sz="800" dirty="0" smtClean="0"/>
              <a:t>of </a:t>
            </a:r>
            <a:r>
              <a:rPr lang="en-US" sz="800" dirty="0"/>
              <a:t>an intermediary </a:t>
            </a:r>
            <a:r>
              <a:rPr lang="en-US" sz="800" dirty="0" smtClean="0"/>
              <a:t>	shipping </a:t>
            </a:r>
            <a:r>
              <a:rPr lang="en-US" sz="800" dirty="0"/>
              <a:t>location, (i.e. ATAC node).</a:t>
            </a:r>
          </a:p>
          <a:p>
            <a:pPr>
              <a:lnSpc>
                <a:spcPct val="80000"/>
              </a:lnSpc>
            </a:pPr>
            <a:endParaRPr lang="en-US" sz="800" dirty="0"/>
          </a:p>
          <a:p>
            <a:pPr>
              <a:lnSpc>
                <a:spcPct val="80000"/>
              </a:lnSpc>
            </a:pPr>
            <a:r>
              <a:rPr lang="en-US" sz="800" dirty="0"/>
              <a:t>10.	The “Shipped Quantity” must be the actual physical quantity shipped, not the quantity </a:t>
            </a:r>
            <a:r>
              <a:rPr lang="en-US" sz="800" dirty="0" err="1"/>
              <a:t>TIR’d</a:t>
            </a:r>
            <a:r>
              <a:rPr lang="en-US" sz="800" dirty="0"/>
              <a:t>, (if different than the a actual physical quantity shipped).</a:t>
            </a:r>
          </a:p>
          <a:p>
            <a:pPr>
              <a:lnSpc>
                <a:spcPct val="80000"/>
              </a:lnSpc>
            </a:pPr>
            <a:endParaRPr lang="en-US" sz="800" dirty="0"/>
          </a:p>
          <a:p>
            <a:pPr>
              <a:lnSpc>
                <a:spcPct val="80000"/>
              </a:lnSpc>
            </a:pPr>
            <a:r>
              <a:rPr lang="en-US" sz="800" dirty="0"/>
              <a:t>11.	The “Delivery Date” must be the actual date that the material was physically delivered, (not the date that the POD information is being entered, nor the </a:t>
            </a:r>
            <a:r>
              <a:rPr lang="en-US" sz="800" dirty="0" smtClean="0"/>
              <a:t>date </a:t>
            </a:r>
            <a:r>
              <a:rPr lang="en-US" sz="800" dirty="0"/>
              <a:t>that the issue was </a:t>
            </a:r>
            <a:r>
              <a:rPr lang="en-US" sz="800" dirty="0" smtClean="0"/>
              <a:t>	</a:t>
            </a:r>
            <a:r>
              <a:rPr lang="en-US" sz="800" dirty="0" err="1" smtClean="0"/>
              <a:t>TIR’d</a:t>
            </a:r>
            <a:r>
              <a:rPr lang="en-US" sz="800" dirty="0" smtClean="0"/>
              <a:t> </a:t>
            </a:r>
            <a:r>
              <a:rPr lang="en-US" sz="800" dirty="0"/>
              <a:t>to </a:t>
            </a:r>
            <a:r>
              <a:rPr lang="en-US" sz="800" dirty="0" smtClean="0"/>
              <a:t>WSS).</a:t>
            </a:r>
            <a:endParaRPr lang="en-US" sz="800" dirty="0"/>
          </a:p>
          <a:p>
            <a:pPr>
              <a:lnSpc>
                <a:spcPct val="80000"/>
              </a:lnSpc>
            </a:pPr>
            <a:endParaRPr lang="en-US" sz="800" dirty="0"/>
          </a:p>
          <a:p>
            <a:pPr>
              <a:lnSpc>
                <a:spcPct val="80000"/>
              </a:lnSpc>
            </a:pPr>
            <a:r>
              <a:rPr lang="en-US" sz="800" dirty="0"/>
              <a:t>12.	The “Delivery Signature” must be the name of the actual person that signed for the material.</a:t>
            </a:r>
          </a:p>
          <a:p>
            <a:pPr>
              <a:lnSpc>
                <a:spcPct val="80000"/>
              </a:lnSpc>
            </a:pPr>
            <a:endParaRPr lang="en-US" sz="800" dirty="0"/>
          </a:p>
          <a:p>
            <a:pPr>
              <a:lnSpc>
                <a:spcPct val="80000"/>
              </a:lnSpc>
            </a:pPr>
            <a:r>
              <a:rPr lang="en-US" sz="800" dirty="0"/>
              <a:t>*Please note that signature is not required for local deliveries, (to final destination), of consumable material.</a:t>
            </a:r>
          </a:p>
          <a:p>
            <a:pPr>
              <a:lnSpc>
                <a:spcPct val="80000"/>
              </a:lnSpc>
            </a:pPr>
            <a:endParaRPr lang="en-US" sz="800" dirty="0"/>
          </a:p>
          <a:p>
            <a:pPr>
              <a:lnSpc>
                <a:spcPct val="80000"/>
              </a:lnSpc>
            </a:pPr>
            <a:endParaRPr lang="en-US" sz="800" dirty="0">
              <a:ea typeface="SimSun" pitchFamily="2" charset="-122"/>
            </a:endParaRPr>
          </a:p>
        </p:txBody>
      </p:sp>
    </p:spTree>
    <p:extLst>
      <p:ext uri="{BB962C8B-B14F-4D97-AF65-F5344CB8AC3E}">
        <p14:creationId xmlns:p14="http://schemas.microsoft.com/office/powerpoint/2010/main" val="1363938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p:txBody>
          <a:bodyPr/>
          <a:lstStyle/>
          <a:p>
            <a:r>
              <a:rPr lang="en-US" altLang="zh-CN" dirty="0"/>
              <a:t>There are also two links on the “Enter Proof of Shipment Information” screen:</a:t>
            </a:r>
          </a:p>
          <a:p>
            <a:endParaRPr lang="en-US" altLang="zh-CN" dirty="0"/>
          </a:p>
          <a:p>
            <a:r>
              <a:rPr lang="en-US" altLang="zh-CN" dirty="0"/>
              <a:t>Clicking on the “Mode” link </a:t>
            </a:r>
            <a:r>
              <a:rPr lang="en-US" altLang="zh-CN" dirty="0" smtClean="0"/>
              <a:t>will bring up a pop up box that allows you to select the Mode of Shipment from a pre-populated list. You can enter the MODE manually, but NITA will validate the Mode to ensure validity.</a:t>
            </a:r>
            <a:endParaRPr lang="en-US" altLang="zh-CN" dirty="0"/>
          </a:p>
        </p:txBody>
      </p:sp>
    </p:spTree>
    <p:extLst>
      <p:ext uri="{BB962C8B-B14F-4D97-AF65-F5344CB8AC3E}">
        <p14:creationId xmlns:p14="http://schemas.microsoft.com/office/powerpoint/2010/main" val="3049848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Rot="1" noChangeAspect="1" noChangeArrowheads="1" noTextEdit="1"/>
          </p:cNvSpPr>
          <p:nvPr>
            <p:ph type="sldImg"/>
          </p:nvPr>
        </p:nvSpPr>
        <p:spPr>
          <a:ln/>
        </p:spPr>
      </p:sp>
      <p:sp>
        <p:nvSpPr>
          <p:cNvPr id="1020931" name="Rectangle 3"/>
          <p:cNvSpPr>
            <a:spLocks noGrp="1" noChangeArrowheads="1"/>
          </p:cNvSpPr>
          <p:nvPr>
            <p:ph type="body" idx="1"/>
          </p:nvPr>
        </p:nvSpPr>
        <p:spPr/>
        <p:txBody>
          <a:bodyPr/>
          <a:lstStyle/>
          <a:p>
            <a:r>
              <a:rPr lang="en-US" altLang="zh-CN" dirty="0"/>
              <a:t>Clicking on the “SCAC Code” link will bring up </a:t>
            </a:r>
            <a:r>
              <a:rPr lang="en-US" altLang="zh-CN" dirty="0" smtClean="0"/>
              <a:t>a pop up box that allows you to select the SCAC, (Standard Carrier Alpha Code), from a pre-populated list. As with the Mode field, you can enter the SCAC manually, but NITA will validate the SCAC to ensure validity.</a:t>
            </a:r>
          </a:p>
          <a:p>
            <a:endParaRPr lang="en-US" altLang="zh-CN" dirty="0" smtClean="0"/>
          </a:p>
          <a:p>
            <a:r>
              <a:rPr lang="en-US" altLang="zh-CN" dirty="0" smtClean="0"/>
              <a:t>Although, (as mentioned earlier), the fields that are mandatory for all shipments are marked with an asterisk, there are other fields that will become mandatory when specific Modes Of Shipment are chosen, (refer to the POS Guide included with this training). If an entry is not made in any mandatory field, ****next slide****</a:t>
            </a:r>
          </a:p>
          <a:p>
            <a:endParaRPr lang="en-US" altLang="zh-CN" dirty="0" smtClean="0"/>
          </a:p>
          <a:p>
            <a:endParaRPr lang="en-US" dirty="0">
              <a:ea typeface="SimSun" pitchFamily="2" charset="-122"/>
            </a:endParaRPr>
          </a:p>
        </p:txBody>
      </p:sp>
    </p:spTree>
    <p:extLst>
      <p:ext uri="{BB962C8B-B14F-4D97-AF65-F5344CB8AC3E}">
        <p14:creationId xmlns:p14="http://schemas.microsoft.com/office/powerpoint/2010/main" val="37651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training will focus on NITA from the</a:t>
            </a:r>
            <a:r>
              <a:rPr lang="en-US" baseline="0" dirty="0" smtClean="0"/>
              <a:t> CAV</a:t>
            </a:r>
            <a:r>
              <a:rPr lang="en-US" dirty="0" smtClean="0"/>
              <a:t> perspective. Including how you, as a CAV user, will access NITA, how you will pull SIT reports, how to post</a:t>
            </a:r>
            <a:r>
              <a:rPr lang="en-US" baseline="0" dirty="0" smtClean="0"/>
              <a:t> proof of shipment and delivery </a:t>
            </a:r>
            <a:r>
              <a:rPr lang="en-US" dirty="0" smtClean="0"/>
              <a:t>and how to communicate with NAVSUP WSS utilizing the Comments feature.</a:t>
            </a:r>
          </a:p>
          <a:p>
            <a:endParaRPr lang="en-US" dirty="0"/>
          </a:p>
        </p:txBody>
      </p:sp>
      <p:sp>
        <p:nvSpPr>
          <p:cNvPr id="4" name="Slide Number Placeholder 3"/>
          <p:cNvSpPr>
            <a:spLocks noGrp="1"/>
          </p:cNvSpPr>
          <p:nvPr>
            <p:ph type="sldNum" sz="quarter" idx="10"/>
          </p:nvPr>
        </p:nvSpPr>
        <p:spPr/>
        <p:txBody>
          <a:bodyPr/>
          <a:lstStyle/>
          <a:p>
            <a:pPr>
              <a:defRPr/>
            </a:pPr>
            <a:fld id="{1A6A0856-6C7B-4908-B238-02E40FA0888F}" type="slidenum">
              <a:rPr lang="en-US" smtClean="0"/>
              <a:pPr>
                <a:defRPr/>
              </a:pPr>
              <a:t>2</a:t>
            </a:fld>
            <a:endParaRPr lang="en-US" dirty="0"/>
          </a:p>
        </p:txBody>
      </p:sp>
    </p:spTree>
    <p:extLst>
      <p:ext uri="{BB962C8B-B14F-4D97-AF65-F5344CB8AC3E}">
        <p14:creationId xmlns:p14="http://schemas.microsoft.com/office/powerpoint/2010/main" val="119322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Rot="1" noChangeAspect="1" noChangeArrowheads="1" noTextEdit="1"/>
          </p:cNvSpPr>
          <p:nvPr>
            <p:ph type="sldImg"/>
          </p:nvPr>
        </p:nvSpPr>
        <p:spPr>
          <a:ln/>
        </p:spPr>
      </p:sp>
      <p:sp>
        <p:nvSpPr>
          <p:cNvPr id="848899" name="Rectangle 3"/>
          <p:cNvSpPr>
            <a:spLocks noGrp="1" noChangeArrowheads="1"/>
          </p:cNvSpPr>
          <p:nvPr>
            <p:ph type="body" idx="1"/>
          </p:nvPr>
        </p:nvSpPr>
        <p:spPr/>
        <p:txBody>
          <a:bodyPr/>
          <a:lstStyle/>
          <a:p>
            <a:r>
              <a:rPr lang="en-US"/>
              <a:t>you will receive an error message like the one above. </a:t>
            </a:r>
          </a:p>
        </p:txBody>
      </p:sp>
    </p:spTree>
    <p:extLst>
      <p:ext uri="{BB962C8B-B14F-4D97-AF65-F5344CB8AC3E}">
        <p14:creationId xmlns:p14="http://schemas.microsoft.com/office/powerpoint/2010/main" val="2085878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noRot="1" noChangeAspect="1" noChangeArrowheads="1" noTextEdit="1"/>
          </p:cNvSpPr>
          <p:nvPr>
            <p:ph type="sldImg"/>
          </p:nvPr>
        </p:nvSpPr>
        <p:spPr>
          <a:ln/>
        </p:spPr>
      </p:sp>
      <p:sp>
        <p:nvSpPr>
          <p:cNvPr id="970755" name="Rectangle 3"/>
          <p:cNvSpPr>
            <a:spLocks noGrp="1" noChangeArrowheads="1"/>
          </p:cNvSpPr>
          <p:nvPr>
            <p:ph type="body" idx="1"/>
          </p:nvPr>
        </p:nvSpPr>
        <p:spPr/>
        <p:txBody>
          <a:bodyPr/>
          <a:lstStyle/>
          <a:p>
            <a:r>
              <a:rPr lang="en-US" dirty="0"/>
              <a:t>Once you have completed all of the necessary fields, click on the “Submit” button to complete updating POS/POD.</a:t>
            </a:r>
          </a:p>
        </p:txBody>
      </p:sp>
    </p:spTree>
    <p:extLst>
      <p:ext uri="{BB962C8B-B14F-4D97-AF65-F5344CB8AC3E}">
        <p14:creationId xmlns:p14="http://schemas.microsoft.com/office/powerpoint/2010/main" val="2361456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r>
              <a:rPr lang="en-US" dirty="0"/>
              <a:t>Transportation Data is immediately updated.</a:t>
            </a:r>
          </a:p>
          <a:p>
            <a:endParaRPr lang="en-US" dirty="0"/>
          </a:p>
          <a:p>
            <a:r>
              <a:rPr lang="en-US" dirty="0"/>
              <a:t>SIT Tracking is updated real </a:t>
            </a:r>
            <a:r>
              <a:rPr lang="en-US" dirty="0" smtClean="0"/>
              <a:t>time.</a:t>
            </a:r>
            <a:endParaRPr lang="en-US" dirty="0"/>
          </a:p>
          <a:p>
            <a:endParaRPr lang="en-US" dirty="0"/>
          </a:p>
          <a:p>
            <a:r>
              <a:rPr lang="en-US" dirty="0"/>
              <a:t>Once your SIT POS/POD transaction has been completed successfully, Transportation Data is immediately updated, and  ****next slide*****</a:t>
            </a:r>
          </a:p>
        </p:txBody>
      </p:sp>
    </p:spTree>
    <p:extLst>
      <p:ext uri="{BB962C8B-B14F-4D97-AF65-F5344CB8AC3E}">
        <p14:creationId xmlns:p14="http://schemas.microsoft.com/office/powerpoint/2010/main" val="52736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EA448-15F0-4CF8-BB08-0E1E198E2EAF}" type="slidenum">
              <a:rPr lang="en-US" smtClean="0"/>
              <a:t>27</a:t>
            </a:fld>
            <a:endParaRPr lang="en-US"/>
          </a:p>
        </p:txBody>
      </p:sp>
    </p:spTree>
    <p:extLst>
      <p:ext uri="{BB962C8B-B14F-4D97-AF65-F5344CB8AC3E}">
        <p14:creationId xmlns:p14="http://schemas.microsoft.com/office/powerpoint/2010/main" val="13713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889A23-9345-4040-8AA2-80657B1F7CF3}" type="slidenum">
              <a:rPr lang="en-US" smtClean="0"/>
              <a:pPr/>
              <a:t>3</a:t>
            </a:fld>
            <a:endParaRPr lang="en-US" dirty="0" smtClean="0"/>
          </a:p>
        </p:txBody>
      </p:sp>
    </p:spTree>
    <p:extLst>
      <p:ext uri="{BB962C8B-B14F-4D97-AF65-F5344CB8AC3E}">
        <p14:creationId xmlns:p14="http://schemas.microsoft.com/office/powerpoint/2010/main" val="8350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To NITA SIT:</a:t>
            </a:r>
          </a:p>
          <a:p>
            <a:r>
              <a:rPr lang="en-US" dirty="0" smtClean="0"/>
              <a:t> </a:t>
            </a:r>
          </a:p>
          <a:p>
            <a:r>
              <a:rPr lang="en-US" dirty="0" smtClean="0"/>
              <a:t> Go to https://mril.navsisa.navy.mil/erms/Login_Banner.asp</a:t>
            </a:r>
          </a:p>
          <a:p>
            <a:r>
              <a:rPr lang="en-US" dirty="0" smtClean="0"/>
              <a:t> Select your user account and click “continue to </a:t>
            </a:r>
            <a:r>
              <a:rPr lang="en-US" dirty="0" err="1" smtClean="0"/>
              <a:t>eRMS</a:t>
            </a:r>
            <a:r>
              <a:rPr lang="en-US" dirty="0" smtClean="0"/>
              <a:t>”</a:t>
            </a:r>
          </a:p>
          <a:p>
            <a:r>
              <a:rPr lang="en-US" dirty="0" smtClean="0"/>
              <a:t> Click “NITA” from the </a:t>
            </a:r>
            <a:r>
              <a:rPr lang="en-US" dirty="0" err="1" smtClean="0"/>
              <a:t>eRMS</a:t>
            </a:r>
            <a:r>
              <a:rPr lang="en-US" dirty="0" smtClean="0"/>
              <a:t> Main Menu</a:t>
            </a:r>
          </a:p>
          <a:p>
            <a:r>
              <a:rPr lang="en-US" dirty="0" smtClean="0"/>
              <a:t> Click “SIT” from the NITA Sub Menu</a:t>
            </a:r>
          </a:p>
          <a:p>
            <a:r>
              <a:rPr lang="en-US" dirty="0" smtClean="0"/>
              <a:t> Click “SIT Reports/Workload” from the SIT Sub Menu</a:t>
            </a:r>
          </a:p>
          <a:p>
            <a:endParaRPr lang="en-US" dirty="0" smtClean="0"/>
          </a:p>
          <a:p>
            <a:r>
              <a:rPr lang="en-US" dirty="0" smtClean="0"/>
              <a:t>If you do not have </a:t>
            </a:r>
            <a:r>
              <a:rPr lang="en-US" dirty="0" err="1" smtClean="0"/>
              <a:t>eRMS</a:t>
            </a:r>
            <a:r>
              <a:rPr lang="en-US" dirty="0" smtClean="0"/>
              <a:t> or NITA access, you can:</a:t>
            </a:r>
          </a:p>
          <a:p>
            <a:endParaRPr lang="en-US" dirty="0" smtClean="0"/>
          </a:p>
          <a:p>
            <a:r>
              <a:rPr lang="en-US" dirty="0" smtClean="0"/>
              <a:t> Go to https://mril.navsisa.navy.mil/erms/Login_Banner.asp</a:t>
            </a:r>
          </a:p>
          <a:p>
            <a:r>
              <a:rPr lang="en-US" dirty="0" smtClean="0"/>
              <a:t> Select the “Access Request” link and fill out the web form</a:t>
            </a:r>
          </a:p>
          <a:p>
            <a:r>
              <a:rPr lang="en-US" dirty="0" smtClean="0"/>
              <a:t> Fill out a SAAR form and fax to: 717-605-5703</a:t>
            </a:r>
          </a:p>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4</a:t>
            </a:fld>
            <a:endParaRPr lang="en-US"/>
          </a:p>
        </p:txBody>
      </p:sp>
    </p:spTree>
    <p:extLst>
      <p:ext uri="{BB962C8B-B14F-4D97-AF65-F5344CB8AC3E}">
        <p14:creationId xmlns:p14="http://schemas.microsoft.com/office/powerpoint/2010/main" val="841686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Rot="1" noChangeAspect="1" noChangeArrowheads="1" noTextEdit="1"/>
          </p:cNvSpPr>
          <p:nvPr>
            <p:ph type="sldImg"/>
          </p:nvPr>
        </p:nvSpPr>
        <p:spPr>
          <a:xfrm>
            <a:off x="1006475" y="704850"/>
            <a:ext cx="5008563" cy="3757613"/>
          </a:xfrm>
          <a:ln/>
        </p:spPr>
      </p:sp>
      <p:sp>
        <p:nvSpPr>
          <p:cNvPr id="958467" name="Rectangle 3"/>
          <p:cNvSpPr>
            <a:spLocks noGrp="1" noChangeArrowheads="1"/>
          </p:cNvSpPr>
          <p:nvPr>
            <p:ph type="body" idx="1"/>
          </p:nvPr>
        </p:nvSpPr>
        <p:spPr>
          <a:xfrm>
            <a:off x="693738" y="4386263"/>
            <a:ext cx="5546725" cy="4154487"/>
          </a:xfrm>
          <a:noFill/>
          <a:ln/>
        </p:spPr>
        <p:txBody>
          <a:bodyPr/>
          <a:lstStyle/>
          <a:p>
            <a:r>
              <a:rPr lang="en-US" dirty="0" smtClean="0"/>
              <a:t>This is the main SIT Query screen that you will use to pull all of your open SIT, (as well as possibly reviewing your closed SIT).</a:t>
            </a:r>
          </a:p>
          <a:p>
            <a:r>
              <a:rPr lang="en-US" dirty="0" smtClean="0"/>
              <a:t>Most of the fields have pre-populated drop down menus, but you can still manually enter a Document Number, NIIN, or NITA Sequence #. The NITA Sequence # is a unique number assigned to a SIT record (based on the Document</a:t>
            </a:r>
            <a:r>
              <a:rPr lang="en-US" baseline="0" dirty="0" smtClean="0"/>
              <a:t> Number)</a:t>
            </a:r>
            <a:r>
              <a:rPr lang="en-US" dirty="0" smtClean="0"/>
              <a:t>. </a:t>
            </a:r>
          </a:p>
          <a:p>
            <a:r>
              <a:rPr lang="en-US" dirty="0" smtClean="0"/>
              <a:t>Please note that “Action UIC” is set as the default option. Action UIC is the activity that currently owes an action with regard to an open SIT record.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can also select the “Issuer UIC” box to look at all SIT records for which you are the Issuing Activity, regardless of who is the Action UIC.</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By selecting the “Receiver UIC” box you can choose to look at all SIT records for which you are the Receiving Activity, regardless of who is the Action UIC.</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“Cognizant ICP” heading allows you to choose which WSS’s SIT you want to look at. If you move it to “Select” it will cover everything.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“CIIC Type” filter let’s you choose a CIIC, (Controlled Item Identification Code) category, (Confidential, Sensitive, </a:t>
            </a:r>
            <a:r>
              <a:rPr lang="en-US" dirty="0" err="1" smtClean="0"/>
              <a:t>Pilferable</a:t>
            </a:r>
            <a:r>
              <a:rPr lang="en-US" dirty="0" smtClean="0"/>
              <a:t>) You can search specifically for your Classified SIT using this.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altLang="zh-CN" dirty="0" smtClean="0"/>
              <a:t>Now </a:t>
            </a:r>
            <a:r>
              <a:rPr lang="en-US" altLang="zh-CN" dirty="0"/>
              <a:t>we are going to go over </a:t>
            </a:r>
            <a:r>
              <a:rPr lang="en-US" altLang="zh-CN" dirty="0" smtClean="0"/>
              <a:t>how a CAV User would go about getting their SIT Workload. The defaults</a:t>
            </a:r>
            <a:r>
              <a:rPr lang="en-US" altLang="zh-CN" baseline="0" dirty="0" smtClean="0"/>
              <a:t> are already pre-set so that you will get all open SIT records where your site is the Action UIC. Simply click “Submit”</a:t>
            </a:r>
            <a:endParaRPr lang="en-US" altLang="zh-CN" dirty="0"/>
          </a:p>
          <a:p>
            <a:endParaRPr lang="en-US" dirty="0"/>
          </a:p>
        </p:txBody>
      </p:sp>
    </p:spTree>
    <p:extLst>
      <p:ext uri="{BB962C8B-B14F-4D97-AF65-F5344CB8AC3E}">
        <p14:creationId xmlns:p14="http://schemas.microsoft.com/office/powerpoint/2010/main" val="2970462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The Document Listing reports contain the data needed to identify why open SIT issues are open and what may have gone wrong. The report heading repeats the filters used to generate this report. This report was generated from a summary report’s “POS” link; thus the filter “Followup Action POS” is in addition to the filters used to pull the original summary report.</a:t>
            </a:r>
          </a:p>
          <a:p>
            <a:endParaRPr lang="en-US" dirty="0" smtClean="0"/>
          </a:p>
          <a:p>
            <a:r>
              <a:rPr lang="en-US" dirty="0" smtClean="0"/>
              <a:t>*Please note that reports are generated in a real time environment and do not remain static for long, especially reports with a followup action of “POS.” Once POS is entered, the record drops from the listing. Noting the date and time a report was generated has new relevance.</a:t>
            </a:r>
          </a:p>
          <a:p>
            <a:endParaRPr lang="en-US" dirty="0" smtClean="0"/>
          </a:p>
          <a:p>
            <a:r>
              <a:rPr lang="en-US" dirty="0" smtClean="0"/>
              <a:t>Each column of information helps you research the problem.</a:t>
            </a:r>
          </a:p>
          <a:p>
            <a:endParaRPr lang="en-US" dirty="0" smtClean="0"/>
          </a:p>
          <a:p>
            <a:r>
              <a:rPr lang="en-US" dirty="0" smtClean="0"/>
              <a:t>COLUMN HEADINGS:</a:t>
            </a:r>
          </a:p>
          <a:p>
            <a:r>
              <a:rPr lang="en-US" dirty="0" smtClean="0"/>
              <a:t>  ICP UIC – ICP UIC is based on the item’s COG.  This is true in ERP also.  N00383 is WSS-Philadelphia, aviation items, RIC N32.  N00104 is WSS-Mechanicsburg, ship items, RIC N35.  N69117 is Retail, consumable items, 9 and 3 COG, RIC NUA.</a:t>
            </a:r>
          </a:p>
          <a:p>
            <a:r>
              <a:rPr lang="en-US" dirty="0" smtClean="0"/>
              <a:t>	</a:t>
            </a:r>
          </a:p>
          <a:p>
            <a:r>
              <a:rPr lang="en-US" dirty="0" smtClean="0"/>
              <a:t>  Action UIC displays the UIC assigned by NITA as expected to take the action specified in the next column.  Action UIC is a link to SIT UIC information – the UIC’s name and address.  When a user is logged on at the Action UIC level, this column is his own UIC.  Supervisors and WSS are expected to use the link.</a:t>
            </a:r>
          </a:p>
          <a:p>
            <a:endParaRPr lang="en-US" dirty="0" smtClean="0"/>
          </a:p>
          <a:p>
            <a:r>
              <a:rPr lang="en-US" dirty="0" smtClean="0"/>
              <a:t>   Followup Action:  NITA does not change the basic requirements of SIT tracking:  If you are the issuer, you owe POS data.  If you are stowing the shipment upon receipt, you owe a receipt TIR to WSS.  NITA adds a new capability for CLF ships  - if you are the transshipper of ANOTHER ship’s issue, you owe OHA (oh-ha), or “on-hand acknowledgement,” which is actually an additional POS record.</a:t>
            </a:r>
          </a:p>
          <a:p>
            <a:endParaRPr lang="en-US" dirty="0" smtClean="0"/>
          </a:p>
          <a:p>
            <a:r>
              <a:rPr lang="en-US" dirty="0" smtClean="0"/>
              <a:t>  Issuer UIC and Issuer RIC.  These columns display the UIC and RIC of the site that reported the D7 TIR, for SIT issues.  When the SIT document is an open unmatched receipt, the issuer RIC is the RIC reported on the receipt in the consignor field.  Issuer UIC is the RIC’s translation. When you see N00391 and NRP as the Issuer UIC and Issuer RIC, this means the receipt was reported with a blank consignor and ERP categorized it as a SIT receipt.</a:t>
            </a:r>
          </a:p>
          <a:p>
            <a:endParaRPr lang="en-US" dirty="0" smtClean="0"/>
          </a:p>
          <a:p>
            <a:r>
              <a:rPr lang="en-US" dirty="0" smtClean="0"/>
              <a:t>  Receiver UIC and Receiver RIC.  Open SIT issues show the final destination’s UIC and RIC in these fields.  Initially, these fields are based on the D7K coding: Signal code A, B, C, or D will cause the document number UIC to be the Receiver UIC.  Signal Code J, K, L, or M causes the Supplementary Address UIC to populate Receiver UIC.  Receiver UIC and RIC can be altered by WSS analysts.  If it has been changed, you can see what it was originally further to the right in the Document Listing record.  You can see who changed it and why in the BAR display.</a:t>
            </a:r>
          </a:p>
          <a:p>
            <a:endParaRPr lang="en-US" dirty="0" smtClean="0"/>
          </a:p>
          <a:p>
            <a:r>
              <a:rPr lang="en-US" dirty="0" smtClean="0"/>
              <a:t>Receipt Reporter UIC and RIC.  A new feature in SIT tracking, provided by NITA, is WSS now shows users receipt information. For partial match issues and unmatched receipts, receipt reporter is the site that TIR’d the “D6” receipt.  These fields are blank when the record is an unmatched issue with no receipts reported.</a:t>
            </a:r>
          </a:p>
          <a:p>
            <a:endParaRPr lang="en-US" dirty="0" smtClean="0"/>
          </a:p>
          <a:p>
            <a:r>
              <a:rPr lang="en-US" dirty="0" smtClean="0"/>
              <a:t>Document Number: The document number column displays open SIT without regard to Service Code of the document number. All ships and MALS requisition new AVCAL allowances with an “N” service code; those SIT issues display in document number sequence, beginning with the second character. Suffix code is not collected nor displayed, nor is it a matching field.  The link is demonstrated in subsequent slides.  If there is more than one Child record open, the document number displays for all the open Child records where the logged on UIC is the Action UIC.</a:t>
            </a:r>
          </a:p>
          <a:p>
            <a:endParaRPr lang="en-US" dirty="0" smtClean="0"/>
          </a:p>
          <a:p>
            <a:r>
              <a:rPr lang="en-US" dirty="0" smtClean="0"/>
              <a:t>FSC and NIIIN:  The open SIT issue’s NSN is displayed in two columns – FSC and NIIN.  This allows the user to sort a spreadsheet by NIIN, which is useful if spot inventory is needed to help determine if the shipment is onboard.</a:t>
            </a:r>
          </a:p>
          <a:p>
            <a:endParaRPr lang="en-US" dirty="0" smtClean="0"/>
          </a:p>
          <a:p>
            <a:r>
              <a:rPr lang="en-US" dirty="0" smtClean="0"/>
              <a:t>Serial Number: NITA provides a new detail not available in old SIT tracking programs: a DLR item’s serial number.  NITA collects item serial from eRMS retrograde shipment reports and from DLA receipts for a select group of DLA UII items.</a:t>
            </a:r>
          </a:p>
          <a:p>
            <a:endParaRPr lang="en-US" dirty="0" smtClean="0"/>
          </a:p>
          <a:p>
            <a:r>
              <a:rPr lang="en-US" dirty="0" smtClean="0"/>
              <a:t>UNMATCH QTY:  NITA specifies the quantity per Child record needed to close the SIT child.  The unmatched quantity field is determined by subtracting a child record’s receipt quantity from the child’s issue quantity.  Because of the potential for several child records per document number, rely on the BAR to accurately analyze total quantity issued per document number compared to total quantity received.  </a:t>
            </a:r>
          </a:p>
          <a:p>
            <a:endParaRPr lang="en-US" dirty="0" smtClean="0"/>
          </a:p>
          <a:p>
            <a:r>
              <a:rPr lang="en-US" dirty="0" smtClean="0"/>
              <a:t>ORG ISS QTY:  Original issue quantity per Parent record, compared to the unmatched quantity per child helps you understand what was reported issued and what has been collected as received.  For example: The record with original issue quantity of 10 shows  unmatched quantity of 7, so NITA has accounted for qty 3. You would see how the three were accounted for on another child record, which would be closed.</a:t>
            </a:r>
          </a:p>
          <a:p>
            <a:endParaRPr lang="en-US" dirty="0" smtClean="0"/>
          </a:p>
          <a:p>
            <a:r>
              <a:rPr lang="en-US" dirty="0" smtClean="0"/>
              <a:t>UI –COG-CC.  Three material data elements display per SIT issue or SIT receipt.  The unit of issue, COG, and condition code displayed reflect WSS’s materiel data at the time the TIR posted.  Pay attention to the condition code of the SIT tracked document – there may be both an F condition and A condition return on the same document number, both being tracked.</a:t>
            </a:r>
          </a:p>
          <a:p>
            <a:endParaRPr lang="en-US" dirty="0" smtClean="0"/>
          </a:p>
          <a:p>
            <a:r>
              <a:rPr lang="en-US" dirty="0" smtClean="0"/>
              <a:t>PRPS Code: Purpose Code is a field WSS analysts need to post file corrections.  </a:t>
            </a:r>
          </a:p>
          <a:p>
            <a:r>
              <a:rPr lang="en-US" dirty="0" smtClean="0"/>
              <a:t>UNMATCH DOLLAR VALUE:  A SIT issue’s unmatched dollar value is the product of the unmatched quantity times the item’s unit value.</a:t>
            </a:r>
          </a:p>
          <a:p>
            <a:r>
              <a:rPr lang="en-US" dirty="0" smtClean="0"/>
              <a:t>CIIC – Controlled Item Inventory Code is a critical field in open SIT issues.  If a shipment is classified in the Sensitive or higher CIIC groups, it must be accounted for at final destination within 5 days of delivery. </a:t>
            </a:r>
          </a:p>
        </p:txBody>
      </p:sp>
      <p:sp>
        <p:nvSpPr>
          <p:cNvPr id="4" name="Slide Number Placeholder 3"/>
          <p:cNvSpPr>
            <a:spLocks noGrp="1"/>
          </p:cNvSpPr>
          <p:nvPr>
            <p:ph type="sldNum" sz="quarter" idx="10"/>
          </p:nvPr>
        </p:nvSpPr>
        <p:spPr/>
        <p:txBody>
          <a:bodyPr/>
          <a:lstStyle/>
          <a:p>
            <a:pPr>
              <a:defRPr/>
            </a:pPr>
            <a:fld id="{1A6A0856-6C7B-4908-B238-02E40FA0888F}" type="slidenum">
              <a:rPr lang="en-US" smtClean="0"/>
              <a:pPr>
                <a:defRPr/>
              </a:pPr>
              <a:t>7</a:t>
            </a:fld>
            <a:endParaRPr lang="en-US" dirty="0"/>
          </a:p>
        </p:txBody>
      </p:sp>
    </p:spTree>
    <p:extLst>
      <p:ext uri="{BB962C8B-B14F-4D97-AF65-F5344CB8AC3E}">
        <p14:creationId xmlns:p14="http://schemas.microsoft.com/office/powerpoint/2010/main" val="192791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Rot="1" noChangeAspect="1" noChangeArrowheads="1" noTextEdit="1"/>
          </p:cNvSpPr>
          <p:nvPr>
            <p:ph type="sldImg"/>
          </p:nvPr>
        </p:nvSpPr>
        <p:spPr>
          <a:xfrm>
            <a:off x="1006475" y="704850"/>
            <a:ext cx="5008563" cy="3757613"/>
          </a:xfrm>
          <a:ln/>
        </p:spPr>
      </p:sp>
      <p:sp>
        <p:nvSpPr>
          <p:cNvPr id="944131" name="Rectangle 3"/>
          <p:cNvSpPr>
            <a:spLocks noGrp="1" noChangeArrowheads="1"/>
          </p:cNvSpPr>
          <p:nvPr>
            <p:ph type="body" idx="1"/>
          </p:nvPr>
        </p:nvSpPr>
        <p:spPr>
          <a:xfrm>
            <a:off x="693738" y="4386263"/>
            <a:ext cx="5546725" cy="4154487"/>
          </a:xfrm>
          <a:noFill/>
          <a:ln/>
        </p:spPr>
        <p:txBody>
          <a:bodyPr/>
          <a:lstStyle/>
          <a:p>
            <a:r>
              <a:rPr lang="en-US" dirty="0"/>
              <a:t>At this point, we are going to discuss some of the additional information available to you while using the links in NITA. </a:t>
            </a:r>
          </a:p>
          <a:p>
            <a:r>
              <a:rPr lang="en-US" dirty="0"/>
              <a:t>Click on the link of the ISSUER UIC, (in this example, V21879), to view </a:t>
            </a:r>
            <a:r>
              <a:rPr lang="en-US" dirty="0" smtClean="0"/>
              <a:t>the Activity information for that UIC, which includes the Activity Name, address, and Point Of Contact information.</a:t>
            </a:r>
          </a:p>
          <a:p>
            <a:endParaRPr lang="en-US" dirty="0"/>
          </a:p>
        </p:txBody>
      </p:sp>
    </p:spTree>
    <p:extLst>
      <p:ext uri="{BB962C8B-B14F-4D97-AF65-F5344CB8AC3E}">
        <p14:creationId xmlns:p14="http://schemas.microsoft.com/office/powerpoint/2010/main" val="292395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on a link within the Follow Up Action column will have different functions, depending on the actual follow-up action shown. For this example, the Follow-up Action is “POR”, (we will cover “POS” and “POD” in greater detail later in this training). Since the only action that can close a SIT issue is a TIR, (usually a receipt TIR), a message is displayed that reads “You must enter Receipt into your Inventory System”. If for some reason, you cannot process a receipt, you can add a Comment and request a WSS response. We will cover adding a Comment later in this training.</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9</a:t>
            </a:fld>
            <a:endParaRPr lang="en-US"/>
          </a:p>
        </p:txBody>
      </p:sp>
    </p:spTree>
    <p:extLst>
      <p:ext uri="{BB962C8B-B14F-4D97-AF65-F5344CB8AC3E}">
        <p14:creationId xmlns:p14="http://schemas.microsoft.com/office/powerpoint/2010/main" val="3751435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Rot="1" noChangeAspect="1" noChangeArrowheads="1" noTextEdit="1"/>
          </p:cNvSpPr>
          <p:nvPr>
            <p:ph type="sldImg"/>
          </p:nvPr>
        </p:nvSpPr>
        <p:spPr>
          <a:xfrm>
            <a:off x="1006475" y="704850"/>
            <a:ext cx="5008563" cy="3757613"/>
          </a:xfrm>
          <a:ln/>
        </p:spPr>
      </p:sp>
      <p:sp>
        <p:nvSpPr>
          <p:cNvPr id="962563" name="Rectangle 3"/>
          <p:cNvSpPr>
            <a:spLocks noGrp="1" noChangeArrowheads="1"/>
          </p:cNvSpPr>
          <p:nvPr>
            <p:ph type="body" idx="1"/>
          </p:nvPr>
        </p:nvSpPr>
        <p:spPr>
          <a:xfrm>
            <a:off x="693738" y="4386263"/>
            <a:ext cx="5546725" cy="4154487"/>
          </a:xfrm>
          <a:noFill/>
          <a:ln/>
        </p:spPr>
        <p:txBody>
          <a:bodyPr/>
          <a:lstStyle/>
          <a:p>
            <a:r>
              <a:rPr lang="en-US" dirty="0" smtClean="0"/>
              <a:t>From</a:t>
            </a:r>
            <a:r>
              <a:rPr lang="en-US" baseline="0" dirty="0" smtClean="0"/>
              <a:t> this screen you can also drill down into the child record to view more information about a specific document. </a:t>
            </a:r>
            <a:endParaRPr lang="en-US" dirty="0"/>
          </a:p>
        </p:txBody>
      </p:sp>
    </p:spTree>
    <p:extLst>
      <p:ext uri="{BB962C8B-B14F-4D97-AF65-F5344CB8AC3E}">
        <p14:creationId xmlns:p14="http://schemas.microsoft.com/office/powerpoint/2010/main" val="77644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8466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663412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4530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84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63838" y="0"/>
            <a:ext cx="6380162"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8A26AAB9-29C6-4994-AE73-0711A5845A1B}" type="slidenum">
              <a:rPr lang="en-US"/>
              <a:pPr>
                <a:defRPr/>
              </a:pPr>
              <a:t>‹#›</a:t>
            </a:fld>
            <a:endParaRPr lang="en-US"/>
          </a:p>
        </p:txBody>
      </p:sp>
    </p:spTree>
    <p:extLst>
      <p:ext uri="{BB962C8B-B14F-4D97-AF65-F5344CB8AC3E}">
        <p14:creationId xmlns:p14="http://schemas.microsoft.com/office/powerpoint/2010/main" val="129800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ritime Map Slide">
    <p:spTree>
      <p:nvGrpSpPr>
        <p:cNvPr id="1" name=""/>
        <p:cNvGrpSpPr/>
        <p:nvPr/>
      </p:nvGrpSpPr>
      <p:grpSpPr>
        <a:xfrm>
          <a:off x="0" y="0"/>
          <a:ext cx="0" cy="0"/>
          <a:chOff x="0" y="0"/>
          <a:chExt cx="0" cy="0"/>
        </a:xfrm>
      </p:grpSpPr>
      <p:sp>
        <p:nvSpPr>
          <p:cNvPr id="11" name="Rectangle 10"/>
          <p:cNvSpPr/>
          <p:nvPr userDrawn="1"/>
        </p:nvSpPr>
        <p:spPr bwMode="auto">
          <a:xfrm>
            <a:off x="8602722" y="3191856"/>
            <a:ext cx="536252" cy="14966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2" name="TextBox 210"/>
          <p:cNvSpPr txBox="1">
            <a:spLocks noChangeArrowheads="1"/>
          </p:cNvSpPr>
          <p:nvPr userDrawn="1"/>
        </p:nvSpPr>
        <p:spPr bwMode="auto">
          <a:xfrm>
            <a:off x="8540370" y="3180134"/>
            <a:ext cx="660616"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25" b="1" dirty="0">
                <a:solidFill>
                  <a:schemeClr val="bg1"/>
                </a:solidFill>
                <a:latin typeface="Arial" panose="020B0604020202020204" pitchFamily="34" charset="0"/>
                <a:cs typeface="Arial" panose="020B0604020202020204" pitchFamily="34" charset="0"/>
              </a:rPr>
              <a:t>Yokosuka</a:t>
            </a:r>
          </a:p>
        </p:txBody>
      </p:sp>
      <p:sp>
        <p:nvSpPr>
          <p:cNvPr id="6" name="Rectangle 5"/>
          <p:cNvSpPr/>
          <p:nvPr userDrawn="1"/>
        </p:nvSpPr>
        <p:spPr bwMode="auto">
          <a:xfrm>
            <a:off x="1612357" y="2816458"/>
            <a:ext cx="525410" cy="1333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cxnSp>
        <p:nvCxnSpPr>
          <p:cNvPr id="4" name="Straight Connector 3"/>
          <p:cNvCxnSpPr/>
          <p:nvPr userDrawn="1"/>
        </p:nvCxnSpPr>
        <p:spPr bwMode="auto">
          <a:xfrm>
            <a:off x="1207075" y="3060360"/>
            <a:ext cx="1015236" cy="1491967"/>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userDrawn="1"/>
        </p:nvSpPr>
        <p:spPr bwMode="auto">
          <a:xfrm>
            <a:off x="1332924" y="3455403"/>
            <a:ext cx="521542" cy="153900"/>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6" name="TextBox 210"/>
          <p:cNvSpPr txBox="1">
            <a:spLocks noChangeArrowheads="1"/>
          </p:cNvSpPr>
          <p:nvPr userDrawn="1"/>
        </p:nvSpPr>
        <p:spPr bwMode="auto">
          <a:xfrm>
            <a:off x="1289061" y="3444563"/>
            <a:ext cx="600402"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San Diego</a:t>
            </a:r>
          </a:p>
        </p:txBody>
      </p:sp>
      <p:sp>
        <p:nvSpPr>
          <p:cNvPr id="15" name="TextBox 210"/>
          <p:cNvSpPr txBox="1">
            <a:spLocks noChangeArrowheads="1"/>
          </p:cNvSpPr>
          <p:nvPr userDrawn="1"/>
        </p:nvSpPr>
        <p:spPr bwMode="auto">
          <a:xfrm>
            <a:off x="1525361" y="2795379"/>
            <a:ext cx="696950"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25" b="1" dirty="0">
                <a:solidFill>
                  <a:schemeClr val="bg1"/>
                </a:solidFill>
                <a:latin typeface="Arial" panose="020B0604020202020204" pitchFamily="34" charset="0"/>
                <a:cs typeface="Arial" panose="020B0604020202020204" pitchFamily="34" charset="0"/>
              </a:rPr>
              <a:t>Puget Sound</a:t>
            </a:r>
          </a:p>
        </p:txBody>
      </p:sp>
      <p:cxnSp>
        <p:nvCxnSpPr>
          <p:cNvPr id="7" name="Straight Connector 6"/>
          <p:cNvCxnSpPr/>
          <p:nvPr userDrawn="1"/>
        </p:nvCxnSpPr>
        <p:spPr bwMode="auto">
          <a:xfrm>
            <a:off x="3884194" y="2193734"/>
            <a:ext cx="0" cy="1803164"/>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auto">
          <a:xfrm>
            <a:off x="3030730" y="3637234"/>
            <a:ext cx="548383" cy="13488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9" name="Rectangle 8"/>
          <p:cNvSpPr/>
          <p:nvPr userDrawn="1"/>
        </p:nvSpPr>
        <p:spPr bwMode="auto">
          <a:xfrm>
            <a:off x="3233360" y="3220427"/>
            <a:ext cx="623715" cy="13274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0" name="Rectangle 9"/>
          <p:cNvSpPr/>
          <p:nvPr userDrawn="1"/>
        </p:nvSpPr>
        <p:spPr bwMode="auto">
          <a:xfrm>
            <a:off x="3179766" y="3421827"/>
            <a:ext cx="748969" cy="14561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3" name="TextBox 210"/>
          <p:cNvSpPr txBox="1">
            <a:spLocks noChangeArrowheads="1"/>
          </p:cNvSpPr>
          <p:nvPr userDrawn="1"/>
        </p:nvSpPr>
        <p:spPr bwMode="auto">
          <a:xfrm>
            <a:off x="2978559" y="3616478"/>
            <a:ext cx="632052"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Jacksonville</a:t>
            </a:r>
          </a:p>
        </p:txBody>
      </p:sp>
      <p:sp>
        <p:nvSpPr>
          <p:cNvPr id="14" name="TextBox 210"/>
          <p:cNvSpPr txBox="1">
            <a:spLocks noChangeArrowheads="1"/>
          </p:cNvSpPr>
          <p:nvPr userDrawn="1"/>
        </p:nvSpPr>
        <p:spPr bwMode="auto">
          <a:xfrm>
            <a:off x="3106599" y="3407553"/>
            <a:ext cx="888368"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Norfolk/VA. Beach</a:t>
            </a:r>
          </a:p>
        </p:txBody>
      </p:sp>
      <p:sp>
        <p:nvSpPr>
          <p:cNvPr id="84" name="TextBox 210"/>
          <p:cNvSpPr txBox="1">
            <a:spLocks noChangeArrowheads="1"/>
          </p:cNvSpPr>
          <p:nvPr userDrawn="1"/>
        </p:nvSpPr>
        <p:spPr bwMode="auto">
          <a:xfrm>
            <a:off x="3156608" y="3195777"/>
            <a:ext cx="768362"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Philadelphia</a:t>
            </a:r>
          </a:p>
        </p:txBody>
      </p:sp>
      <p:sp>
        <p:nvSpPr>
          <p:cNvPr id="2" name="Rectangle 1"/>
          <p:cNvSpPr/>
          <p:nvPr userDrawn="1"/>
        </p:nvSpPr>
        <p:spPr bwMode="auto">
          <a:xfrm>
            <a:off x="5144202" y="3523848"/>
            <a:ext cx="430296" cy="13712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90" name="TextBox 210"/>
          <p:cNvSpPr txBox="1">
            <a:spLocks noChangeArrowheads="1"/>
          </p:cNvSpPr>
          <p:nvPr userDrawn="1"/>
        </p:nvSpPr>
        <p:spPr bwMode="auto">
          <a:xfrm>
            <a:off x="5066240" y="3501771"/>
            <a:ext cx="582979"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Sigonella</a:t>
            </a:r>
          </a:p>
        </p:txBody>
      </p:sp>
      <p:sp>
        <p:nvSpPr>
          <p:cNvPr id="273" name="5-Point Star 272"/>
          <p:cNvSpPr/>
          <p:nvPr userDrawn="1"/>
        </p:nvSpPr>
        <p:spPr bwMode="auto">
          <a:xfrm>
            <a:off x="6161298" y="3755120"/>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67" name="Oval 266"/>
          <p:cNvSpPr/>
          <p:nvPr userDrawn="1"/>
        </p:nvSpPr>
        <p:spPr bwMode="auto">
          <a:xfrm>
            <a:off x="1999457" y="3475781"/>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66" name="Oval 265"/>
          <p:cNvSpPr/>
          <p:nvPr userDrawn="1"/>
        </p:nvSpPr>
        <p:spPr bwMode="auto">
          <a:xfrm>
            <a:off x="2098181" y="3483469"/>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31" name="Rectangle 130"/>
          <p:cNvSpPr/>
          <p:nvPr userDrawn="1"/>
        </p:nvSpPr>
        <p:spPr>
          <a:xfrm>
            <a:off x="1" y="6523023"/>
            <a:ext cx="9144000" cy="269433"/>
          </a:xfrm>
          <a:prstGeom prst="rect">
            <a:avLst/>
          </a:prstGeom>
          <a:gradFill flip="none" rotWithShape="1">
            <a:gsLst>
              <a:gs pos="17000">
                <a:srgbClr val="B5CACA"/>
              </a:gs>
              <a:gs pos="77000">
                <a:srgbClr val="12284B"/>
              </a:gs>
            </a:gsLst>
            <a:lin ang="0" scaled="0"/>
            <a:tileRect/>
          </a:gradFill>
        </p:spPr>
        <p:txBody>
          <a:bodyPr wrap="square">
            <a:spAutoFit/>
          </a:bodyPr>
          <a:lstStyle/>
          <a:p>
            <a:pPr algn="ctr">
              <a:lnSpc>
                <a:spcPts val="1500"/>
              </a:lnSpc>
              <a:spcBef>
                <a:spcPct val="20000"/>
              </a:spcBef>
              <a:buClr>
                <a:srgbClr val="003399"/>
              </a:buClr>
              <a:defRPr/>
            </a:pPr>
            <a:r>
              <a:rPr lang="en-US" sz="1125" b="1" dirty="0" smtClean="0">
                <a:solidFill>
                  <a:schemeClr val="bg1"/>
                </a:solidFill>
                <a:latin typeface="Arial" panose="020B0604020202020204" pitchFamily="34" charset="0"/>
                <a:cs typeface="Arial" panose="020B0604020202020204" pitchFamily="34" charset="0"/>
              </a:rPr>
              <a:t>NAVSUP is a Fleet-Focused Organization with Global Reach </a:t>
            </a:r>
            <a:endParaRPr lang="en-US" sz="1125" b="1" dirty="0">
              <a:solidFill>
                <a:schemeClr val="bg1"/>
              </a:solidFill>
              <a:latin typeface="Arial" panose="020B0604020202020204" pitchFamily="34" charset="0"/>
              <a:cs typeface="Arial" panose="020B0604020202020204" pitchFamily="34" charset="0"/>
            </a:endParaRPr>
          </a:p>
        </p:txBody>
      </p:sp>
      <p:sp>
        <p:nvSpPr>
          <p:cNvPr id="3" name="Rectangle 2"/>
          <p:cNvSpPr/>
          <p:nvPr userDrawn="1"/>
        </p:nvSpPr>
        <p:spPr bwMode="auto">
          <a:xfrm>
            <a:off x="656595" y="4363437"/>
            <a:ext cx="603069" cy="17514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grpSp>
        <p:nvGrpSpPr>
          <p:cNvPr id="17" name="Group 16"/>
          <p:cNvGrpSpPr/>
          <p:nvPr userDrawn="1"/>
        </p:nvGrpSpPr>
        <p:grpSpPr>
          <a:xfrm>
            <a:off x="2402106" y="2918237"/>
            <a:ext cx="844013" cy="178960"/>
            <a:chOff x="3080539" y="2744334"/>
            <a:chExt cx="695323" cy="168768"/>
          </a:xfrm>
        </p:grpSpPr>
        <p:sp>
          <p:nvSpPr>
            <p:cNvPr id="18" name="Rectangle 17"/>
            <p:cNvSpPr/>
            <p:nvPr/>
          </p:nvSpPr>
          <p:spPr bwMode="auto">
            <a:xfrm>
              <a:off x="3146715" y="2767084"/>
              <a:ext cx="564426" cy="1285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9" name="TextBox 210"/>
            <p:cNvSpPr txBox="1">
              <a:spLocks noChangeArrowheads="1"/>
            </p:cNvSpPr>
            <p:nvPr/>
          </p:nvSpPr>
          <p:spPr bwMode="auto">
            <a:xfrm>
              <a:off x="3080539" y="2744334"/>
              <a:ext cx="695323" cy="16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smtClean="0">
                  <a:solidFill>
                    <a:schemeClr val="bg1"/>
                  </a:solidFill>
                  <a:latin typeface="Arial" panose="020B0604020202020204" pitchFamily="34" charset="0"/>
                  <a:cs typeface="Arial" panose="020B0604020202020204" pitchFamily="34" charset="0"/>
                </a:rPr>
                <a:t>Mechanicsburg</a:t>
              </a:r>
              <a:endParaRPr lang="en-US" sz="563"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userDrawn="1"/>
        </p:nvCxnSpPr>
        <p:spPr bwMode="auto">
          <a:xfrm>
            <a:off x="2984971" y="3916037"/>
            <a:ext cx="152627" cy="77707"/>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4365187" y="4493539"/>
            <a:ext cx="0" cy="8433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822889" y="3906349"/>
            <a:ext cx="166599"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bwMode="auto">
          <a:xfrm>
            <a:off x="8122635" y="4002425"/>
            <a:ext cx="993165" cy="276999"/>
          </a:xfrm>
          <a:prstGeom prst="rect">
            <a:avLst/>
          </a:prstGeom>
          <a:noFill/>
        </p:spPr>
        <p:txBody>
          <a:bodyPr wrap="square">
            <a:spAutoFit/>
          </a:bodyPr>
          <a:lstStyle/>
          <a:p>
            <a:pPr algn="ctr">
              <a:defRPr/>
            </a:pPr>
            <a:r>
              <a:rPr lang="en-US" sz="1200" b="1" dirty="0">
                <a:solidFill>
                  <a:srgbClr val="002C76"/>
                </a:solidFill>
                <a:latin typeface="Agency FB" panose="020B0503020202020204" pitchFamily="34" charset="0"/>
              </a:rPr>
              <a:t>USPACOM</a:t>
            </a:r>
          </a:p>
        </p:txBody>
      </p:sp>
      <p:sp>
        <p:nvSpPr>
          <p:cNvPr id="25" name="Line 40"/>
          <p:cNvSpPr>
            <a:spLocks noChangeShapeType="1"/>
          </p:cNvSpPr>
          <p:nvPr userDrawn="1"/>
        </p:nvSpPr>
        <p:spPr bwMode="auto">
          <a:xfrm flipH="1">
            <a:off x="2020271" y="5668829"/>
            <a:ext cx="512600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pSp>
        <p:nvGrpSpPr>
          <p:cNvPr id="26" name="Group 25"/>
          <p:cNvGrpSpPr/>
          <p:nvPr userDrawn="1"/>
        </p:nvGrpSpPr>
        <p:grpSpPr>
          <a:xfrm>
            <a:off x="2020271" y="5466937"/>
            <a:ext cx="5126006" cy="405075"/>
            <a:chOff x="1169695" y="5462326"/>
            <a:chExt cx="6834674" cy="405075"/>
          </a:xfrm>
        </p:grpSpPr>
        <p:sp>
          <p:nvSpPr>
            <p:cNvPr id="27" name="Line 43"/>
            <p:cNvSpPr>
              <a:spLocks noChangeShapeType="1"/>
            </p:cNvSpPr>
            <p:nvPr/>
          </p:nvSpPr>
          <p:spPr bwMode="auto">
            <a:xfrm flipH="1">
              <a:off x="4559300" y="5462326"/>
              <a:ext cx="0" cy="1969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pSp>
          <p:nvGrpSpPr>
            <p:cNvPr id="28" name="Group 126"/>
            <p:cNvGrpSpPr>
              <a:grpSpLocks/>
            </p:cNvGrpSpPr>
            <p:nvPr/>
          </p:nvGrpSpPr>
          <p:grpSpPr bwMode="auto">
            <a:xfrm>
              <a:off x="1169695" y="5664220"/>
              <a:ext cx="6834674" cy="203181"/>
              <a:chOff x="1045737" y="3605395"/>
              <a:chExt cx="6746489" cy="314506"/>
            </a:xfrm>
          </p:grpSpPr>
          <p:sp>
            <p:nvSpPr>
              <p:cNvPr id="29" name="Line 43"/>
              <p:cNvSpPr>
                <a:spLocks noChangeShapeType="1"/>
              </p:cNvSpPr>
              <p:nvPr/>
            </p:nvSpPr>
            <p:spPr bwMode="auto">
              <a:xfrm flipH="1">
                <a:off x="1045737" y="3605395"/>
                <a:ext cx="0" cy="3048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0" name="Line 43"/>
              <p:cNvSpPr>
                <a:spLocks noChangeShapeType="1"/>
              </p:cNvSpPr>
              <p:nvPr/>
            </p:nvSpPr>
            <p:spPr bwMode="auto">
              <a:xfrm flipH="1">
                <a:off x="3284070" y="3615102"/>
                <a:ext cx="0" cy="3047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1" name="Line 43"/>
              <p:cNvSpPr>
                <a:spLocks noChangeShapeType="1"/>
              </p:cNvSpPr>
              <p:nvPr/>
            </p:nvSpPr>
            <p:spPr bwMode="auto">
              <a:xfrm flipH="1">
                <a:off x="5512808" y="3615102"/>
                <a:ext cx="0" cy="3047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2" name="Line 43"/>
              <p:cNvSpPr>
                <a:spLocks noChangeShapeType="1"/>
              </p:cNvSpPr>
              <p:nvPr/>
            </p:nvSpPr>
            <p:spPr bwMode="auto">
              <a:xfrm flipH="1">
                <a:off x="7792226" y="3605395"/>
                <a:ext cx="0" cy="3047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pSp>
      </p:grpSp>
      <p:sp>
        <p:nvSpPr>
          <p:cNvPr id="33" name="Rounded Rectangle 32"/>
          <p:cNvSpPr/>
          <p:nvPr userDrawn="1"/>
        </p:nvSpPr>
        <p:spPr bwMode="auto">
          <a:xfrm>
            <a:off x="1264202" y="5808387"/>
            <a:ext cx="1508760" cy="525098"/>
          </a:xfrm>
          <a:prstGeom prst="roundRect">
            <a:avLst/>
          </a:prstGeom>
          <a:solidFill>
            <a:schemeClr val="accent5">
              <a:lumMod val="75000"/>
            </a:schemeClr>
          </a:solidFill>
          <a:ln w="12700">
            <a:solidFill>
              <a:srgbClr val="61A1D5"/>
            </a:solid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NAVSUP </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Weapon Systems Support</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(WSS)</a:t>
            </a:r>
          </a:p>
        </p:txBody>
      </p:sp>
      <p:sp>
        <p:nvSpPr>
          <p:cNvPr id="34" name="Rounded Rectangle 33"/>
          <p:cNvSpPr/>
          <p:nvPr userDrawn="1"/>
        </p:nvSpPr>
        <p:spPr bwMode="auto">
          <a:xfrm>
            <a:off x="2957351" y="5808389"/>
            <a:ext cx="1508760" cy="525097"/>
          </a:xfrm>
          <a:prstGeom prst="roundRect">
            <a:avLst/>
          </a:prstGeom>
          <a:solidFill>
            <a:schemeClr val="accent5">
              <a:lumMod val="75000"/>
            </a:schemeClr>
          </a:solidFill>
          <a:ln w="12700">
            <a:solidFill>
              <a:srgbClr val="61A1D5"/>
            </a:solid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NAVSUP </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Fleet Logistics Centers</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(FLC)</a:t>
            </a:r>
          </a:p>
        </p:txBody>
      </p:sp>
      <p:sp>
        <p:nvSpPr>
          <p:cNvPr id="35" name="Rounded Rectangle 34"/>
          <p:cNvSpPr/>
          <p:nvPr userDrawn="1"/>
        </p:nvSpPr>
        <p:spPr bwMode="auto">
          <a:xfrm>
            <a:off x="4650500" y="5808387"/>
            <a:ext cx="1547519" cy="525096"/>
          </a:xfrm>
          <a:prstGeom prst="roundRect">
            <a:avLst/>
          </a:prstGeom>
          <a:solidFill>
            <a:schemeClr val="accent5">
              <a:lumMod val="75000"/>
            </a:schemeClr>
          </a:solidFill>
          <a:ln w="12700">
            <a:solidFill>
              <a:srgbClr val="61A1D5"/>
            </a:solid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NAVSUP</a:t>
            </a:r>
            <a:r>
              <a:rPr lang="en-US" sz="825" b="1" dirty="0">
                <a:solidFill>
                  <a:schemeClr val="bg1"/>
                </a:solidFill>
                <a:latin typeface="Helvetica" pitchFamily="34" charset="0"/>
                <a:cs typeface="Helvetica" pitchFamily="34" charset="0"/>
              </a:rPr>
              <a:t> </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Business Systems </a:t>
            </a:r>
            <a:r>
              <a:rPr lang="en-US" sz="825" b="1" dirty="0" smtClean="0">
                <a:solidFill>
                  <a:schemeClr val="bg1"/>
                </a:solidFill>
                <a:latin typeface="Arial" panose="020B0604020202020204" pitchFamily="34" charset="0"/>
                <a:cs typeface="Arial" panose="020B0604020202020204" pitchFamily="34" charset="0"/>
              </a:rPr>
              <a:t>Center </a:t>
            </a:r>
          </a:p>
          <a:p>
            <a:pPr algn="ctr" eaLnBrk="0" hangingPunct="0">
              <a:lnSpc>
                <a:spcPct val="90000"/>
              </a:lnSpc>
              <a:defRPr/>
            </a:pPr>
            <a:r>
              <a:rPr lang="en-US" sz="825" b="1" dirty="0" smtClean="0">
                <a:solidFill>
                  <a:schemeClr val="bg1"/>
                </a:solidFill>
                <a:latin typeface="Arial" panose="020B0604020202020204" pitchFamily="34" charset="0"/>
                <a:cs typeface="Arial" panose="020B0604020202020204" pitchFamily="34" charset="0"/>
              </a:rPr>
              <a:t>(BSC)</a:t>
            </a:r>
            <a:endParaRPr lang="en-US" sz="825" b="1" dirty="0">
              <a:solidFill>
                <a:schemeClr val="bg1"/>
              </a:solidFill>
              <a:latin typeface="Arial" panose="020B0604020202020204" pitchFamily="34" charset="0"/>
              <a:cs typeface="Arial" panose="020B0604020202020204" pitchFamily="34" charset="0"/>
            </a:endParaRPr>
          </a:p>
        </p:txBody>
      </p:sp>
      <p:sp>
        <p:nvSpPr>
          <p:cNvPr id="36" name="Rounded Rectangle 35"/>
          <p:cNvSpPr/>
          <p:nvPr userDrawn="1"/>
        </p:nvSpPr>
        <p:spPr bwMode="auto">
          <a:xfrm>
            <a:off x="6343650" y="5808389"/>
            <a:ext cx="1508760" cy="525097"/>
          </a:xfrm>
          <a:prstGeom prst="roundRect">
            <a:avLst/>
          </a:prstGeom>
          <a:solidFill>
            <a:schemeClr val="accent5">
              <a:lumMod val="75000"/>
            </a:schemeClr>
          </a:solidFill>
          <a:ln w="12700">
            <a:solidFill>
              <a:srgbClr val="61A1D5"/>
            </a:solid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Navy Exchange Service Command</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(NEXCOM)</a:t>
            </a:r>
          </a:p>
        </p:txBody>
      </p:sp>
      <p:sp>
        <p:nvSpPr>
          <p:cNvPr id="37" name="Rounded Rectangle 36"/>
          <p:cNvSpPr/>
          <p:nvPr userDrawn="1"/>
        </p:nvSpPr>
        <p:spPr bwMode="auto">
          <a:xfrm>
            <a:off x="3200400" y="5201883"/>
            <a:ext cx="2732979" cy="309562"/>
          </a:xfrm>
          <a:prstGeom prst="roundRect">
            <a:avLst/>
          </a:prstGeom>
          <a:solidFill>
            <a:srgbClr val="12284B"/>
          </a:solidFill>
          <a:ln w="0">
            <a:no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en-US" sz="1200" b="1" dirty="0">
                <a:solidFill>
                  <a:schemeClr val="bg1"/>
                </a:solidFill>
                <a:latin typeface="Arial" panose="020B0604020202020204" pitchFamily="34" charset="0"/>
                <a:cs typeface="Arial" panose="020B0604020202020204" pitchFamily="34" charset="0"/>
              </a:rPr>
              <a:t>Naval Supply Systems Command</a:t>
            </a:r>
            <a:endParaRPr lang="en-US" sz="1200" dirty="0">
              <a:solidFill>
                <a:schemeClr val="bg1"/>
              </a:solidFill>
              <a:latin typeface="Arial" panose="020B0604020202020204" pitchFamily="34" charset="0"/>
              <a:cs typeface="Arial" panose="020B0604020202020204" pitchFamily="34" charset="0"/>
            </a:endParaRPr>
          </a:p>
        </p:txBody>
      </p:sp>
      <p:cxnSp>
        <p:nvCxnSpPr>
          <p:cNvPr id="38" name="Elbow Connector 37"/>
          <p:cNvCxnSpPr/>
          <p:nvPr userDrawn="1"/>
        </p:nvCxnSpPr>
        <p:spPr>
          <a:xfrm flipV="1">
            <a:off x="3344427" y="3993744"/>
            <a:ext cx="1172452" cy="125072"/>
          </a:xfrm>
          <a:prstGeom prst="bentConnector3">
            <a:avLst>
              <a:gd name="adj1" fmla="val 1837"/>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594547" y="3847764"/>
            <a:ext cx="0" cy="171658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Oval 40"/>
          <p:cNvSpPr/>
          <p:nvPr userDrawn="1"/>
        </p:nvSpPr>
        <p:spPr bwMode="auto">
          <a:xfrm>
            <a:off x="1899556" y="3050546"/>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2" name="TextBox 210"/>
          <p:cNvSpPr txBox="1">
            <a:spLocks noChangeArrowheads="1"/>
          </p:cNvSpPr>
          <p:nvPr userDrawn="1"/>
        </p:nvSpPr>
        <p:spPr bwMode="auto">
          <a:xfrm>
            <a:off x="553164" y="4358281"/>
            <a:ext cx="804430"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Pearl Harbor</a:t>
            </a:r>
          </a:p>
        </p:txBody>
      </p:sp>
      <p:sp>
        <p:nvSpPr>
          <p:cNvPr id="43" name="5-Point Star 42"/>
          <p:cNvSpPr/>
          <p:nvPr userDrawn="1"/>
        </p:nvSpPr>
        <p:spPr bwMode="auto">
          <a:xfrm>
            <a:off x="854678" y="4131164"/>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4" name="TextBox 43"/>
          <p:cNvSpPr txBox="1"/>
          <p:nvPr userDrawn="1"/>
        </p:nvSpPr>
        <p:spPr bwMode="auto">
          <a:xfrm>
            <a:off x="2745060" y="4848413"/>
            <a:ext cx="1535408"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USSOUTHCOM</a:t>
            </a:r>
          </a:p>
        </p:txBody>
      </p:sp>
      <p:sp>
        <p:nvSpPr>
          <p:cNvPr id="45" name="TextBox 44"/>
          <p:cNvSpPr txBox="1"/>
          <p:nvPr userDrawn="1"/>
        </p:nvSpPr>
        <p:spPr bwMode="auto">
          <a:xfrm>
            <a:off x="529521" y="5336856"/>
            <a:ext cx="1333301"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USPACOM</a:t>
            </a:r>
          </a:p>
        </p:txBody>
      </p:sp>
      <p:sp>
        <p:nvSpPr>
          <p:cNvPr id="46" name="TextBox 45"/>
          <p:cNvSpPr txBox="1"/>
          <p:nvPr userDrawn="1"/>
        </p:nvSpPr>
        <p:spPr bwMode="auto">
          <a:xfrm>
            <a:off x="4425643" y="1428429"/>
            <a:ext cx="1333301"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USEUCOM</a:t>
            </a:r>
            <a:endParaRPr lang="en-US" sz="1050" b="1" dirty="0">
              <a:solidFill>
                <a:srgbClr val="002C76"/>
              </a:solidFill>
              <a:latin typeface="Agency FB" panose="020B0503020202020204" pitchFamily="34" charset="0"/>
            </a:endParaRPr>
          </a:p>
        </p:txBody>
      </p:sp>
      <p:sp>
        <p:nvSpPr>
          <p:cNvPr id="47" name="TextBox 46"/>
          <p:cNvSpPr txBox="1"/>
          <p:nvPr userDrawn="1"/>
        </p:nvSpPr>
        <p:spPr bwMode="auto">
          <a:xfrm>
            <a:off x="4691092" y="4220793"/>
            <a:ext cx="1333301"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USAFRICOM</a:t>
            </a:r>
            <a:endParaRPr lang="en-US" sz="1050" b="1" dirty="0">
              <a:solidFill>
                <a:srgbClr val="002C76"/>
              </a:solidFill>
              <a:latin typeface="Agency FB" panose="020B0503020202020204" pitchFamily="34" charset="0"/>
            </a:endParaRPr>
          </a:p>
        </p:txBody>
      </p:sp>
      <p:cxnSp>
        <p:nvCxnSpPr>
          <p:cNvPr id="48" name="Straight Connector 47"/>
          <p:cNvCxnSpPr/>
          <p:nvPr userDrawn="1"/>
        </p:nvCxnSpPr>
        <p:spPr bwMode="auto">
          <a:xfrm flipV="1">
            <a:off x="6695474" y="1284269"/>
            <a:ext cx="0" cy="309696"/>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bwMode="auto">
          <a:xfrm>
            <a:off x="2637770" y="4543091"/>
            <a:ext cx="0" cy="1065765"/>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bwMode="auto">
          <a:xfrm>
            <a:off x="4227293" y="3994238"/>
            <a:ext cx="0" cy="517738"/>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bwMode="auto">
          <a:xfrm>
            <a:off x="1" y="3065266"/>
            <a:ext cx="1211357" cy="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auto">
          <a:xfrm>
            <a:off x="2206594" y="4552327"/>
            <a:ext cx="428507" cy="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3" name="Oval 52"/>
          <p:cNvSpPr/>
          <p:nvPr userDrawn="1"/>
        </p:nvSpPr>
        <p:spPr bwMode="auto">
          <a:xfrm>
            <a:off x="1863325" y="2981038"/>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4" name="Oval 53"/>
          <p:cNvSpPr/>
          <p:nvPr userDrawn="1"/>
        </p:nvSpPr>
        <p:spPr bwMode="auto">
          <a:xfrm>
            <a:off x="1799391" y="301019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0" name="Oval 59"/>
          <p:cNvSpPr/>
          <p:nvPr userDrawn="1"/>
        </p:nvSpPr>
        <p:spPr bwMode="auto">
          <a:xfrm>
            <a:off x="1924140" y="3469065"/>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2" name="Oval 61"/>
          <p:cNvSpPr/>
          <p:nvPr userDrawn="1"/>
        </p:nvSpPr>
        <p:spPr bwMode="auto">
          <a:xfrm>
            <a:off x="2511284" y="3668348"/>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3" name="Oval 62"/>
          <p:cNvSpPr/>
          <p:nvPr userDrawn="1"/>
        </p:nvSpPr>
        <p:spPr bwMode="auto">
          <a:xfrm>
            <a:off x="2524801" y="362239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4" name="Oval 63"/>
          <p:cNvSpPr/>
          <p:nvPr userDrawn="1"/>
        </p:nvSpPr>
        <p:spPr bwMode="auto">
          <a:xfrm>
            <a:off x="2529877" y="3585897"/>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5" name="Oval 64"/>
          <p:cNvSpPr/>
          <p:nvPr userDrawn="1"/>
        </p:nvSpPr>
        <p:spPr bwMode="auto">
          <a:xfrm>
            <a:off x="2577408" y="360934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6" name="Oval 65"/>
          <p:cNvSpPr/>
          <p:nvPr userDrawn="1"/>
        </p:nvSpPr>
        <p:spPr bwMode="auto">
          <a:xfrm>
            <a:off x="2607815" y="3570697"/>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7" name="Oval 66"/>
          <p:cNvSpPr/>
          <p:nvPr userDrawn="1"/>
        </p:nvSpPr>
        <p:spPr bwMode="auto">
          <a:xfrm>
            <a:off x="2623344" y="3622151"/>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8" name="Oval 67"/>
          <p:cNvSpPr/>
          <p:nvPr userDrawn="1"/>
        </p:nvSpPr>
        <p:spPr bwMode="auto">
          <a:xfrm>
            <a:off x="2811679" y="3590094"/>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9" name="Oval 68"/>
          <p:cNvSpPr/>
          <p:nvPr userDrawn="1"/>
        </p:nvSpPr>
        <p:spPr bwMode="auto">
          <a:xfrm>
            <a:off x="2769732" y="3588333"/>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1" name="Oval 70"/>
          <p:cNvSpPr/>
          <p:nvPr userDrawn="1"/>
        </p:nvSpPr>
        <p:spPr bwMode="auto">
          <a:xfrm>
            <a:off x="3001409" y="3482371"/>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2" name="Oval 71"/>
          <p:cNvSpPr/>
          <p:nvPr userDrawn="1"/>
        </p:nvSpPr>
        <p:spPr bwMode="auto">
          <a:xfrm>
            <a:off x="2974791" y="344279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3" name="Oval 72"/>
          <p:cNvSpPr/>
          <p:nvPr userDrawn="1"/>
        </p:nvSpPr>
        <p:spPr bwMode="auto">
          <a:xfrm>
            <a:off x="2911684" y="3272321"/>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4" name="Oval 73"/>
          <p:cNvSpPr/>
          <p:nvPr userDrawn="1"/>
        </p:nvSpPr>
        <p:spPr bwMode="auto">
          <a:xfrm>
            <a:off x="2958467" y="3318580"/>
            <a:ext cx="60813"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5" name="Oval 74"/>
          <p:cNvSpPr/>
          <p:nvPr userDrawn="1"/>
        </p:nvSpPr>
        <p:spPr bwMode="auto">
          <a:xfrm>
            <a:off x="2934553" y="3365818"/>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6" name="Oval 75"/>
          <p:cNvSpPr/>
          <p:nvPr userDrawn="1"/>
        </p:nvSpPr>
        <p:spPr bwMode="auto">
          <a:xfrm>
            <a:off x="2970187" y="3367918"/>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7" name="Oval 76"/>
          <p:cNvSpPr/>
          <p:nvPr userDrawn="1"/>
        </p:nvSpPr>
        <p:spPr bwMode="auto">
          <a:xfrm>
            <a:off x="2989876" y="329156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8" name="Oval 77"/>
          <p:cNvSpPr/>
          <p:nvPr userDrawn="1"/>
        </p:nvSpPr>
        <p:spPr bwMode="auto">
          <a:xfrm>
            <a:off x="3020739" y="3259223"/>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9" name="Oval 78"/>
          <p:cNvSpPr/>
          <p:nvPr userDrawn="1"/>
        </p:nvSpPr>
        <p:spPr bwMode="auto">
          <a:xfrm>
            <a:off x="3060915" y="3411933"/>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2" name="Oval 81"/>
          <p:cNvSpPr/>
          <p:nvPr userDrawn="1"/>
        </p:nvSpPr>
        <p:spPr bwMode="auto">
          <a:xfrm>
            <a:off x="2850582" y="3821128"/>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3" name="Oval 82"/>
          <p:cNvSpPr/>
          <p:nvPr userDrawn="1"/>
        </p:nvSpPr>
        <p:spPr bwMode="auto">
          <a:xfrm>
            <a:off x="3164764" y="314238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5" name="Oval 84"/>
          <p:cNvSpPr/>
          <p:nvPr userDrawn="1"/>
        </p:nvSpPr>
        <p:spPr bwMode="auto">
          <a:xfrm>
            <a:off x="4857840" y="283841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6" name="Oval 85"/>
          <p:cNvSpPr/>
          <p:nvPr userDrawn="1"/>
        </p:nvSpPr>
        <p:spPr bwMode="auto">
          <a:xfrm>
            <a:off x="4920192" y="281645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7" name="Oval 86"/>
          <p:cNvSpPr/>
          <p:nvPr userDrawn="1"/>
        </p:nvSpPr>
        <p:spPr bwMode="auto">
          <a:xfrm>
            <a:off x="4793313" y="3408698"/>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8" name="Oval 87"/>
          <p:cNvSpPr/>
          <p:nvPr userDrawn="1"/>
        </p:nvSpPr>
        <p:spPr bwMode="auto">
          <a:xfrm>
            <a:off x="4862197" y="3291560"/>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9" name="Oval 88"/>
          <p:cNvSpPr/>
          <p:nvPr userDrawn="1"/>
        </p:nvSpPr>
        <p:spPr bwMode="auto">
          <a:xfrm>
            <a:off x="4723131" y="3350254"/>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1" name="Oval 90"/>
          <p:cNvSpPr/>
          <p:nvPr userDrawn="1"/>
        </p:nvSpPr>
        <p:spPr bwMode="auto">
          <a:xfrm>
            <a:off x="5281183" y="3281387"/>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2" name="Oval 91"/>
          <p:cNvSpPr/>
          <p:nvPr userDrawn="1"/>
        </p:nvSpPr>
        <p:spPr bwMode="auto">
          <a:xfrm>
            <a:off x="5259067" y="323341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3" name="Oval 92"/>
          <p:cNvSpPr/>
          <p:nvPr userDrawn="1"/>
        </p:nvSpPr>
        <p:spPr bwMode="auto">
          <a:xfrm>
            <a:off x="5220370" y="316222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5" name="Oval 94"/>
          <p:cNvSpPr/>
          <p:nvPr userDrawn="1"/>
        </p:nvSpPr>
        <p:spPr bwMode="auto">
          <a:xfrm>
            <a:off x="5165910" y="3283367"/>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6" name="Oval 95"/>
          <p:cNvSpPr/>
          <p:nvPr userDrawn="1"/>
        </p:nvSpPr>
        <p:spPr bwMode="auto">
          <a:xfrm>
            <a:off x="5446936" y="3275697"/>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7" name="Oval 96"/>
          <p:cNvSpPr/>
          <p:nvPr userDrawn="1"/>
        </p:nvSpPr>
        <p:spPr bwMode="auto">
          <a:xfrm>
            <a:off x="5473747" y="3303716"/>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nvGrpSpPr>
          <p:cNvPr id="98" name="Group 97"/>
          <p:cNvGrpSpPr/>
          <p:nvPr userDrawn="1"/>
        </p:nvGrpSpPr>
        <p:grpSpPr>
          <a:xfrm>
            <a:off x="6010910" y="3931346"/>
            <a:ext cx="480969" cy="178960"/>
            <a:chOff x="3115574" y="2769303"/>
            <a:chExt cx="506240" cy="172577"/>
          </a:xfrm>
        </p:grpSpPr>
        <p:sp>
          <p:nvSpPr>
            <p:cNvPr id="99" name="Rectangle 98"/>
            <p:cNvSpPr/>
            <p:nvPr/>
          </p:nvSpPr>
          <p:spPr bwMode="auto">
            <a:xfrm>
              <a:off x="3144048" y="2791871"/>
              <a:ext cx="451445" cy="12858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00" name="TextBox 210"/>
            <p:cNvSpPr txBox="1">
              <a:spLocks noChangeArrowheads="1"/>
            </p:cNvSpPr>
            <p:nvPr/>
          </p:nvSpPr>
          <p:spPr bwMode="auto">
            <a:xfrm>
              <a:off x="3115574" y="2769303"/>
              <a:ext cx="506240" cy="17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Bahrain</a:t>
              </a:r>
            </a:p>
          </p:txBody>
        </p:sp>
      </p:grpSp>
      <p:sp>
        <p:nvSpPr>
          <p:cNvPr id="102" name="Oval 101"/>
          <p:cNvSpPr/>
          <p:nvPr userDrawn="1"/>
        </p:nvSpPr>
        <p:spPr bwMode="auto">
          <a:xfrm>
            <a:off x="6024392" y="4190202"/>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3" name="Oval 102"/>
          <p:cNvSpPr/>
          <p:nvPr userDrawn="1"/>
        </p:nvSpPr>
        <p:spPr bwMode="auto">
          <a:xfrm>
            <a:off x="5225859" y="2734008"/>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4" name="Oval 103"/>
          <p:cNvSpPr/>
          <p:nvPr userDrawn="1"/>
        </p:nvSpPr>
        <p:spPr bwMode="auto">
          <a:xfrm>
            <a:off x="7473212" y="532624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5" name="Oval 104"/>
          <p:cNvSpPr/>
          <p:nvPr userDrawn="1"/>
        </p:nvSpPr>
        <p:spPr bwMode="auto">
          <a:xfrm>
            <a:off x="7594585" y="474122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6" name="Oval 105"/>
          <p:cNvSpPr/>
          <p:nvPr userDrawn="1"/>
        </p:nvSpPr>
        <p:spPr bwMode="auto">
          <a:xfrm>
            <a:off x="7473212" y="445612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7" name="Oval 106"/>
          <p:cNvSpPr/>
          <p:nvPr userDrawn="1"/>
        </p:nvSpPr>
        <p:spPr bwMode="auto">
          <a:xfrm>
            <a:off x="7696531" y="3884526"/>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8" name="Oval 107"/>
          <p:cNvSpPr/>
          <p:nvPr userDrawn="1"/>
        </p:nvSpPr>
        <p:spPr bwMode="auto">
          <a:xfrm>
            <a:off x="8715345" y="5647290"/>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9" name="Oval 108"/>
          <p:cNvSpPr/>
          <p:nvPr userDrawn="1"/>
        </p:nvSpPr>
        <p:spPr bwMode="auto">
          <a:xfrm>
            <a:off x="8138649" y="3684738"/>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10" name="Oval 109"/>
          <p:cNvSpPr/>
          <p:nvPr userDrawn="1"/>
        </p:nvSpPr>
        <p:spPr bwMode="auto">
          <a:xfrm>
            <a:off x="8138863" y="3483251"/>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11" name="Oval 110"/>
          <p:cNvSpPr/>
          <p:nvPr userDrawn="1"/>
        </p:nvSpPr>
        <p:spPr bwMode="auto">
          <a:xfrm>
            <a:off x="8134337" y="334720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12" name="Oval 111"/>
          <p:cNvSpPr/>
          <p:nvPr userDrawn="1"/>
        </p:nvSpPr>
        <p:spPr bwMode="auto">
          <a:xfrm>
            <a:off x="8175826" y="345770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13" name="Oval 112"/>
          <p:cNvSpPr/>
          <p:nvPr userDrawn="1"/>
        </p:nvSpPr>
        <p:spPr bwMode="auto">
          <a:xfrm>
            <a:off x="8515065" y="3170364"/>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15" name="TextBox 114"/>
          <p:cNvSpPr txBox="1"/>
          <p:nvPr userDrawn="1"/>
        </p:nvSpPr>
        <p:spPr bwMode="auto">
          <a:xfrm>
            <a:off x="5555800" y="3496883"/>
            <a:ext cx="1333301"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USCENTCOM</a:t>
            </a:r>
            <a:endParaRPr lang="en-US" sz="1050" b="1" dirty="0">
              <a:solidFill>
                <a:srgbClr val="002C76"/>
              </a:solidFill>
              <a:latin typeface="Agency FB" panose="020B0503020202020204" pitchFamily="34" charset="0"/>
            </a:endParaRPr>
          </a:p>
        </p:txBody>
      </p:sp>
      <p:sp>
        <p:nvSpPr>
          <p:cNvPr id="116" name="Oval 115"/>
          <p:cNvSpPr/>
          <p:nvPr userDrawn="1"/>
        </p:nvSpPr>
        <p:spPr bwMode="auto">
          <a:xfrm>
            <a:off x="8619217" y="3930836"/>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cxnSp>
        <p:nvCxnSpPr>
          <p:cNvPr id="117" name="Straight Connector 116"/>
          <p:cNvCxnSpPr/>
          <p:nvPr userDrawn="1"/>
        </p:nvCxnSpPr>
        <p:spPr>
          <a:xfrm>
            <a:off x="674315" y="1716710"/>
            <a:ext cx="1" cy="64161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18" name="Straight Connector 117"/>
          <p:cNvCxnSpPr/>
          <p:nvPr userDrawn="1"/>
        </p:nvCxnSpPr>
        <p:spPr>
          <a:xfrm flipH="1">
            <a:off x="0" y="2347887"/>
            <a:ext cx="679156" cy="53175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4220394" y="4506108"/>
            <a:ext cx="14479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userDrawn="1"/>
        </p:nvCxnSpPr>
        <p:spPr bwMode="auto">
          <a:xfrm flipH="1">
            <a:off x="6054800" y="4620334"/>
            <a:ext cx="532890" cy="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21" name="Oval 120"/>
          <p:cNvSpPr/>
          <p:nvPr userDrawn="1"/>
        </p:nvSpPr>
        <p:spPr bwMode="auto">
          <a:xfrm>
            <a:off x="6564139" y="484034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22" name="TextBox 121"/>
          <p:cNvSpPr txBox="1"/>
          <p:nvPr userDrawn="1"/>
        </p:nvSpPr>
        <p:spPr bwMode="auto">
          <a:xfrm>
            <a:off x="113003" y="1439117"/>
            <a:ext cx="1592722" cy="276999"/>
          </a:xfrm>
          <a:prstGeom prst="rect">
            <a:avLst/>
          </a:prstGeom>
          <a:noFill/>
        </p:spPr>
        <p:txBody>
          <a:bodyPr>
            <a:spAutoFit/>
          </a:bodyPr>
          <a:lstStyle/>
          <a:p>
            <a:pPr algn="ctr">
              <a:defRPr/>
            </a:pPr>
            <a:r>
              <a:rPr lang="en-US" sz="1200" b="1" dirty="0">
                <a:solidFill>
                  <a:srgbClr val="002060"/>
                </a:solidFill>
                <a:latin typeface="Agency FB" panose="020B0503020202020204" pitchFamily="34" charset="0"/>
              </a:rPr>
              <a:t>USNORTHCOM</a:t>
            </a:r>
            <a:endParaRPr lang="en-US" sz="1050" b="1" dirty="0">
              <a:solidFill>
                <a:srgbClr val="002060"/>
              </a:solidFill>
              <a:latin typeface="Agency FB" panose="020B0503020202020204" pitchFamily="34" charset="0"/>
            </a:endParaRPr>
          </a:p>
        </p:txBody>
      </p:sp>
      <p:cxnSp>
        <p:nvCxnSpPr>
          <p:cNvPr id="123" name="Straight Connector 122"/>
          <p:cNvCxnSpPr/>
          <p:nvPr userDrawn="1"/>
        </p:nvCxnSpPr>
        <p:spPr>
          <a:xfrm>
            <a:off x="2831085" y="3906349"/>
            <a:ext cx="20430" cy="18909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userDrawn="1"/>
        </p:nvCxnSpPr>
        <p:spPr>
          <a:xfrm flipV="1">
            <a:off x="2635100" y="4205084"/>
            <a:ext cx="26384" cy="34724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userDrawn="1"/>
        </p:nvCxnSpPr>
        <p:spPr>
          <a:xfrm flipV="1">
            <a:off x="2720534" y="4088097"/>
            <a:ext cx="129569" cy="380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6" name="Oval 125"/>
          <p:cNvSpPr/>
          <p:nvPr userDrawn="1"/>
        </p:nvSpPr>
        <p:spPr bwMode="auto">
          <a:xfrm>
            <a:off x="2946267" y="3874153"/>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cxnSp>
        <p:nvCxnSpPr>
          <p:cNvPr id="127" name="Elbow Connector 126"/>
          <p:cNvCxnSpPr/>
          <p:nvPr userDrawn="1"/>
        </p:nvCxnSpPr>
        <p:spPr>
          <a:xfrm>
            <a:off x="3137598" y="3993744"/>
            <a:ext cx="226177" cy="124956"/>
          </a:xfrm>
          <a:prstGeom prst="bentConnector3">
            <a:avLst>
              <a:gd name="adj1" fmla="val 47895"/>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0" name="Oval 129"/>
          <p:cNvSpPr/>
          <p:nvPr userDrawn="1"/>
        </p:nvSpPr>
        <p:spPr bwMode="auto">
          <a:xfrm>
            <a:off x="7998549" y="4107751"/>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64" name="Oval 263"/>
          <p:cNvSpPr/>
          <p:nvPr userDrawn="1"/>
        </p:nvSpPr>
        <p:spPr bwMode="auto">
          <a:xfrm>
            <a:off x="1971002" y="3545928"/>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65" name="Oval 264"/>
          <p:cNvSpPr/>
          <p:nvPr userDrawn="1"/>
        </p:nvSpPr>
        <p:spPr bwMode="auto">
          <a:xfrm>
            <a:off x="2034568" y="3552931"/>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63" name="5-Point Star 262"/>
          <p:cNvSpPr/>
          <p:nvPr userDrawn="1"/>
        </p:nvSpPr>
        <p:spPr bwMode="auto">
          <a:xfrm>
            <a:off x="1894128" y="3440377"/>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68" name="5-Point Star 267"/>
          <p:cNvSpPr/>
          <p:nvPr userDrawn="1"/>
        </p:nvSpPr>
        <p:spPr bwMode="auto">
          <a:xfrm>
            <a:off x="1774152" y="2975897"/>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69" name="5-Point Star 268"/>
          <p:cNvSpPr/>
          <p:nvPr userDrawn="1"/>
        </p:nvSpPr>
        <p:spPr bwMode="auto">
          <a:xfrm>
            <a:off x="2958467" y="3296229"/>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70" name="5-Point Star 269"/>
          <p:cNvSpPr/>
          <p:nvPr userDrawn="1"/>
        </p:nvSpPr>
        <p:spPr bwMode="auto">
          <a:xfrm>
            <a:off x="3007413" y="3393531"/>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71" name="5-Point Star 270"/>
          <p:cNvSpPr/>
          <p:nvPr userDrawn="1"/>
        </p:nvSpPr>
        <p:spPr bwMode="auto">
          <a:xfrm>
            <a:off x="2801887" y="3600110"/>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72" name="5-Point Star 271"/>
          <p:cNvSpPr/>
          <p:nvPr userDrawn="1"/>
        </p:nvSpPr>
        <p:spPr bwMode="auto">
          <a:xfrm>
            <a:off x="5259068" y="3317442"/>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74" name="5-Point Star 273"/>
          <p:cNvSpPr/>
          <p:nvPr userDrawn="1"/>
        </p:nvSpPr>
        <p:spPr bwMode="auto">
          <a:xfrm>
            <a:off x="8411744" y="3172594"/>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38073458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306431" y="1616617"/>
            <a:ext cx="3046369" cy="4351338"/>
          </a:xfrm>
        </p:spPr>
        <p:txBody>
          <a:bodyPr/>
          <a:lstStyle>
            <a:lvl1pPr marL="0" marR="0" indent="0" algn="l" defTabSz="914400" rtl="0" eaLnBrk="1" fontAlgn="auto" latinLnBrk="0" hangingPunct="1">
              <a:lnSpc>
                <a:spcPts val="1400"/>
              </a:lnSpc>
              <a:spcBef>
                <a:spcPts val="0"/>
              </a:spcBef>
              <a:spcAft>
                <a:spcPts val="600"/>
              </a:spcAft>
              <a:buClr>
                <a:srgbClr val="002A7E"/>
              </a:buClr>
              <a:buSzTx/>
              <a:buFontTx/>
              <a:buNone/>
              <a:tabLst/>
              <a:defRPr sz="1100"/>
            </a:lvl1pPr>
            <a:lvl2pPr marL="225425" indent="0">
              <a:buFontTx/>
              <a:buNone/>
              <a:defRPr sz="1100"/>
            </a:lvl2pPr>
            <a:lvl3pPr marL="460375" indent="0">
              <a:buFontTx/>
              <a:buNone/>
              <a:defRPr sz="1100"/>
            </a:lvl3pPr>
            <a:lvl4pPr marL="627063" indent="0">
              <a:buFontTx/>
              <a:buNone/>
              <a:defRPr sz="1100"/>
            </a:lvl4pPr>
            <a:lvl5pPr marL="798513" indent="0">
              <a:buFontTx/>
              <a:buNone/>
              <a:defRPr sz="1100"/>
            </a:lvl5pPr>
          </a:lstStyle>
          <a:p>
            <a:pPr marL="0" marR="0" lvl="0" indent="0" algn="l" defTabSz="914400" rtl="0" eaLnBrk="1" fontAlgn="auto" latinLnBrk="0" hangingPunct="1">
              <a:lnSpc>
                <a:spcPts val="1400"/>
              </a:lnSpc>
              <a:spcBef>
                <a:spcPts val="0"/>
              </a:spcBef>
              <a:spcAft>
                <a:spcPts val="600"/>
              </a:spcAft>
              <a:buClr>
                <a:srgbClr val="002A7E"/>
              </a:buClr>
              <a:buSzTx/>
              <a:buFontTx/>
              <a:buNone/>
              <a:tabLst/>
              <a:defRPr/>
            </a:pPr>
            <a:r>
              <a:rPr lang="en-US" altLang="en-US" sz="1100" dirty="0" smtClean="0">
                <a:latin typeface="Arial" panose="020B0604020202020204" pitchFamily="34" charset="0"/>
                <a:cs typeface="Arial" panose="020B0604020202020204" pitchFamily="34" charset="0"/>
              </a:rPr>
              <a:t>Click here to edit text. This is a sample text box. Regular text should be 11 pt. Arial.  Click here to edit text. This is a sample text box. 11 pt. Arial.  Click here to edit text. </a:t>
            </a:r>
            <a:endParaRPr lang="en-US" dirty="0"/>
          </a:p>
        </p:txBody>
      </p:sp>
      <p:sp>
        <p:nvSpPr>
          <p:cNvPr id="8" name="Content Placeholder 2"/>
          <p:cNvSpPr>
            <a:spLocks noGrp="1"/>
          </p:cNvSpPr>
          <p:nvPr>
            <p:ph sz="half" idx="10"/>
          </p:nvPr>
        </p:nvSpPr>
        <p:spPr>
          <a:xfrm>
            <a:off x="3621676" y="1616617"/>
            <a:ext cx="5217523"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412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amp; Image">
    <p:spTree>
      <p:nvGrpSpPr>
        <p:cNvPr id="1" name=""/>
        <p:cNvGrpSpPr/>
        <p:nvPr/>
      </p:nvGrpSpPr>
      <p:grpSpPr>
        <a:xfrm>
          <a:off x="0" y="0"/>
          <a:ext cx="0" cy="0"/>
          <a:chOff x="0" y="0"/>
          <a:chExt cx="0" cy="0"/>
        </a:xfrm>
      </p:grpSpPr>
      <p:sp>
        <p:nvSpPr>
          <p:cNvPr id="6" name="Title 1"/>
          <p:cNvSpPr>
            <a:spLocks noGrp="1"/>
          </p:cNvSpPr>
          <p:nvPr>
            <p:ph type="title"/>
          </p:nvPr>
        </p:nvSpPr>
        <p:spPr>
          <a:xfrm>
            <a:off x="2595154" y="798843"/>
            <a:ext cx="5920196" cy="369332"/>
          </a:xfrm>
        </p:spPr>
        <p:txBody>
          <a:body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30238" y="1681163"/>
            <a:ext cx="3868737" cy="823912"/>
          </a:xfrm>
        </p:spPr>
        <p:txBody>
          <a:bodyPr anchor="t" anchorCtr="0">
            <a:normAutofit/>
          </a:bodyPr>
          <a:lstStyle>
            <a:lvl1pPr marL="0" indent="0">
              <a:buNone/>
              <a:defRPr sz="1400" b="0" baseline="0">
                <a:solidFill>
                  <a:schemeClr val="tx1">
                    <a:lumMod val="50000"/>
                    <a:lumOff val="50000"/>
                  </a:schemeClr>
                </a:solidFill>
                <a:latin typeface="Arial Bold" panose="020B0704020202020204" pitchFamily="34" charset="0"/>
                <a:cs typeface="Arial Bold" panose="020B07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here to edit Subhead.</a:t>
            </a:r>
          </a:p>
        </p:txBody>
      </p:sp>
      <p:sp>
        <p:nvSpPr>
          <p:cNvPr id="4" name="Content Placeholder 3"/>
          <p:cNvSpPr>
            <a:spLocks noGrp="1"/>
          </p:cNvSpPr>
          <p:nvPr>
            <p:ph sz="half" idx="2"/>
          </p:nvPr>
        </p:nvSpPr>
        <p:spPr>
          <a:xfrm>
            <a:off x="630238" y="2104475"/>
            <a:ext cx="3868737" cy="3684588"/>
          </a:xfrm>
        </p:spPr>
        <p:txBody>
          <a:bodyPr/>
          <a:lstStyle>
            <a:lvl1pPr>
              <a:defRPr sz="1800"/>
            </a:lvl1pPr>
            <a:lvl2pPr>
              <a:defRPr sz="1800"/>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11"/>
          <p:cNvSpPr>
            <a:spLocks noGrp="1"/>
          </p:cNvSpPr>
          <p:nvPr>
            <p:ph type="pic" sz="quarter" idx="10"/>
          </p:nvPr>
        </p:nvSpPr>
        <p:spPr>
          <a:xfrm>
            <a:off x="4789488" y="1681163"/>
            <a:ext cx="3725862" cy="4108450"/>
          </a:xfrm>
        </p:spPr>
        <p:txBody>
          <a:bodyPr/>
          <a:lstStyle>
            <a:lvl1pPr marL="0" indent="0">
              <a:buNone/>
              <a:defRPr/>
            </a:lvl1pPr>
          </a:lstStyle>
          <a:p>
            <a:endParaRPr lang="en-US" dirty="0"/>
          </a:p>
        </p:txBody>
      </p:sp>
    </p:spTree>
    <p:extLst>
      <p:ext uri="{BB962C8B-B14F-4D97-AF65-F5344CB8AC3E}">
        <p14:creationId xmlns:p14="http://schemas.microsoft.com/office/powerpoint/2010/main" val="140116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5830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2049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Date Placeholder 3"/>
          <p:cNvSpPr>
            <a:spLocks noGrp="1"/>
          </p:cNvSpPr>
          <p:nvPr>
            <p:ph type="dt" sz="half" idx="14"/>
          </p:nvPr>
        </p:nvSpPr>
        <p:spPr>
          <a:xfrm>
            <a:off x="457200" y="6416675"/>
            <a:ext cx="2133600" cy="365125"/>
          </a:xfrm>
          <a:prstGeom prst="rect">
            <a:avLst/>
          </a:prstGeom>
        </p:spPr>
        <p:txBody>
          <a:bodyPr/>
          <a:lstStyle>
            <a:lvl1pPr>
              <a:defRPr/>
            </a:lvl1pPr>
          </a:lstStyle>
          <a:p>
            <a:pPr>
              <a:defRPr/>
            </a:pPr>
            <a:fld id="{2E2D6D74-A57F-4CD8-B2B6-393755E3FCE4}" type="datetimeFigureOut">
              <a:rPr lang="en-US"/>
              <a:pPr>
                <a:defRPr/>
              </a:pPr>
              <a:t>9/3/2024</a:t>
            </a:fld>
            <a:endParaRPr lang="en-US" dirty="0"/>
          </a:p>
        </p:txBody>
      </p:sp>
      <p:sp>
        <p:nvSpPr>
          <p:cNvPr id="5" name="Slide Number Placeholder 5"/>
          <p:cNvSpPr>
            <a:spLocks noGrp="1"/>
          </p:cNvSpPr>
          <p:nvPr>
            <p:ph type="sldNum" sz="quarter" idx="15"/>
          </p:nvPr>
        </p:nvSpPr>
        <p:spPr>
          <a:xfrm>
            <a:off x="6553200" y="6416675"/>
            <a:ext cx="2133600" cy="365125"/>
          </a:xfrm>
          <a:prstGeom prst="rect">
            <a:avLst/>
          </a:prstGeom>
        </p:spPr>
        <p:txBody>
          <a:bodyPr/>
          <a:lstStyle>
            <a:lvl1pPr>
              <a:defRPr/>
            </a:lvl1pPr>
          </a:lstStyle>
          <a:p>
            <a:pPr>
              <a:defRPr/>
            </a:pPr>
            <a:fld id="{7033FF6E-5B1F-4087-9989-DEC5B7FB1E85}" type="slidenum">
              <a:rPr lang="en-US"/>
              <a:pPr>
                <a:defRPr/>
              </a:pPr>
              <a:t>‹#›</a:t>
            </a:fld>
            <a:endParaRPr lang="en-US" dirty="0"/>
          </a:p>
        </p:txBody>
      </p:sp>
    </p:spTree>
    <p:extLst>
      <p:ext uri="{BB962C8B-B14F-4D97-AF65-F5344CB8AC3E}">
        <p14:creationId xmlns:p14="http://schemas.microsoft.com/office/powerpoint/2010/main" val="208703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549" y="5965789"/>
            <a:ext cx="3115062" cy="82905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412" y="-27157"/>
            <a:ext cx="2596681" cy="1511683"/>
          </a:xfrm>
          <a:prstGeom prst="rect">
            <a:avLst/>
          </a:prstGeom>
        </p:spPr>
      </p:pic>
      <p:sp>
        <p:nvSpPr>
          <p:cNvPr id="14" name="Rectangle 7"/>
          <p:cNvSpPr txBox="1">
            <a:spLocks noChangeArrowheads="1"/>
          </p:cNvSpPr>
          <p:nvPr userDrawn="1"/>
        </p:nvSpPr>
        <p:spPr bwMode="auto">
          <a:xfrm>
            <a:off x="714847" y="6438900"/>
            <a:ext cx="2995817" cy="2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l" eaLnBrk="1" fontAlgn="auto" hangingPunct="1">
              <a:spcBef>
                <a:spcPts val="0"/>
              </a:spcBef>
              <a:spcAft>
                <a:spcPts val="0"/>
              </a:spcAft>
              <a:defRPr/>
            </a:pPr>
            <a:r>
              <a:rPr lang="en-US" altLang="en-US" sz="1350" b="0" i="0" dirty="0" smtClean="0">
                <a:solidFill>
                  <a:srgbClr val="002060"/>
                </a:solidFill>
                <a:latin typeface="Franklin Gothic Demi" panose="020B0703020102020204" pitchFamily="34" charset="0"/>
                <a:cs typeface="Arial" charset="0"/>
              </a:rPr>
              <a:t>READY. RESOURCEFUL.</a:t>
            </a:r>
            <a:r>
              <a:rPr lang="en-US" altLang="en-US" sz="1350" b="0" i="0" baseline="0" dirty="0" smtClean="0">
                <a:solidFill>
                  <a:srgbClr val="002060"/>
                </a:solidFill>
                <a:latin typeface="Franklin Gothic Demi" panose="020B0703020102020204" pitchFamily="34" charset="0"/>
                <a:cs typeface="Arial" charset="0"/>
              </a:rPr>
              <a:t> RESPONSIVE.</a:t>
            </a:r>
            <a:endParaRPr lang="en-US" altLang="en-US" sz="1350" b="0" i="0" dirty="0" smtClean="0">
              <a:solidFill>
                <a:srgbClr val="002060"/>
              </a:solidFill>
              <a:latin typeface="Franklin Gothic Demi" panose="020B0703020102020204" pitchFamily="34" charset="0"/>
              <a:cs typeface="Arial" charset="0"/>
            </a:endParaRPr>
          </a:p>
        </p:txBody>
      </p:sp>
    </p:spTree>
    <p:extLst>
      <p:ext uri="{BB962C8B-B14F-4D97-AF65-F5344CB8AC3E}">
        <p14:creationId xmlns:p14="http://schemas.microsoft.com/office/powerpoint/2010/main" val="59033708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3086"/>
            <a:ext cx="9160585" cy="1392358"/>
          </a:xfrm>
          <a:prstGeom prst="rect">
            <a:avLst/>
          </a:prstGeom>
        </p:spPr>
      </p:pic>
      <p:sp>
        <p:nvSpPr>
          <p:cNvPr id="5" name="Rectangle 7"/>
          <p:cNvSpPr txBox="1">
            <a:spLocks noChangeArrowheads="1"/>
          </p:cNvSpPr>
          <p:nvPr userDrawn="1"/>
        </p:nvSpPr>
        <p:spPr bwMode="auto">
          <a:xfrm>
            <a:off x="6097520" y="5356914"/>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l" eaLnBrk="1" fontAlgn="auto" hangingPunct="1">
              <a:spcBef>
                <a:spcPts val="0"/>
              </a:spcBef>
              <a:spcAft>
                <a:spcPts val="0"/>
              </a:spcAft>
              <a:defRPr/>
            </a:pPr>
            <a:r>
              <a:rPr lang="en-US" altLang="en-US" sz="1350" b="0" i="0" dirty="0" smtClean="0">
                <a:solidFill>
                  <a:srgbClr val="002060"/>
                </a:solidFill>
                <a:latin typeface="Franklin Gothic Demi" panose="020B0703020102020204" pitchFamily="34" charset="0"/>
                <a:cs typeface="Arial" charset="0"/>
              </a:rPr>
              <a:t>READY. RESOURCEFUL.</a:t>
            </a:r>
            <a:r>
              <a:rPr lang="en-US" altLang="en-US" sz="1350" b="0" i="0" baseline="0" dirty="0" smtClean="0">
                <a:solidFill>
                  <a:srgbClr val="002060"/>
                </a:solidFill>
                <a:latin typeface="Franklin Gothic Demi" panose="020B0703020102020204" pitchFamily="34" charset="0"/>
                <a:cs typeface="Arial" charset="0"/>
              </a:rPr>
              <a:t> RESPONSIVE.</a:t>
            </a:r>
            <a:endParaRPr lang="en-US" altLang="en-US" sz="1350" b="0" i="0" dirty="0" smtClean="0">
              <a:solidFill>
                <a:srgbClr val="002060"/>
              </a:solidFill>
              <a:latin typeface="Franklin Gothic Demi" panose="020B0703020102020204" pitchFamily="34" charset="0"/>
              <a:cs typeface="Arial" charset="0"/>
            </a:endParaRPr>
          </a:p>
        </p:txBody>
      </p:sp>
    </p:spTree>
    <p:extLst>
      <p:ext uri="{BB962C8B-B14F-4D97-AF65-F5344CB8AC3E}">
        <p14:creationId xmlns:p14="http://schemas.microsoft.com/office/powerpoint/2010/main" val="3531719424"/>
      </p:ext>
    </p:extLst>
  </p:cSld>
  <p:clrMap bg1="lt1" tx1="dk1" bg2="lt2" tx2="dk2" accent1="accent1" accent2="accent2" accent3="accent3" accent4="accent4" accent5="accent5" accent6="accent6" hlink="hlink" folHlink="folHlink"/>
  <p:sldLayoutIdLst>
    <p:sldLayoutId id="2147483745" r:id="rId1"/>
    <p:sldLayoutId id="2147483751" r:id="rId2"/>
    <p:sldLayoutId id="2147483752"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221419"/>
            <a:ext cx="9144000" cy="5549643"/>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3086"/>
            <a:ext cx="9160585" cy="1392358"/>
          </a:xfrm>
          <a:prstGeom prst="rect">
            <a:avLst/>
          </a:prstGeom>
        </p:spPr>
      </p:pic>
      <p:sp>
        <p:nvSpPr>
          <p:cNvPr id="4" name="TextBox 3"/>
          <p:cNvSpPr txBox="1"/>
          <p:nvPr userDrawn="1"/>
        </p:nvSpPr>
        <p:spPr>
          <a:xfrm>
            <a:off x="8631384" y="6541074"/>
            <a:ext cx="457200" cy="246221"/>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97AF148-55EA-4B81-AB80-8A26B156DF2E}" type="slidenum">
              <a:rPr lang="en-US" altLang="en-US" sz="1000" smtClean="0">
                <a:solidFill>
                  <a:srgbClr val="7F7F7F"/>
                </a:solidFill>
              </a:rPr>
              <a:pPr algn="r" eaLnBrk="1" hangingPunct="1">
                <a:defRPr/>
              </a:pPr>
              <a:t>‹#›</a:t>
            </a:fld>
            <a:endParaRPr lang="en-US" altLang="en-US" sz="1000" dirty="0" smtClean="0">
              <a:solidFill>
                <a:srgbClr val="7F7F7F"/>
              </a:solidFill>
            </a:endParaRPr>
          </a:p>
        </p:txBody>
      </p:sp>
    </p:spTree>
    <p:extLst>
      <p:ext uri="{BB962C8B-B14F-4D97-AF65-F5344CB8AC3E}">
        <p14:creationId xmlns:p14="http://schemas.microsoft.com/office/powerpoint/2010/main" val="2869642213"/>
      </p:ext>
    </p:extLst>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3086"/>
            <a:ext cx="9160585" cy="1392358"/>
          </a:xfrm>
          <a:prstGeom prst="rect">
            <a:avLst/>
          </a:prstGeom>
        </p:spPr>
      </p:pic>
      <p:sp>
        <p:nvSpPr>
          <p:cNvPr id="2" name="Title Placeholder 1"/>
          <p:cNvSpPr>
            <a:spLocks noGrp="1"/>
          </p:cNvSpPr>
          <p:nvPr>
            <p:ph type="title"/>
          </p:nvPr>
        </p:nvSpPr>
        <p:spPr>
          <a:xfrm>
            <a:off x="2595154" y="798843"/>
            <a:ext cx="5920196" cy="369332"/>
          </a:xfrm>
          <a:prstGeom prst="rect">
            <a:avLst/>
          </a:prstGeom>
        </p:spPr>
        <p:txBody>
          <a:bodyPr vert="horz" lIns="0" tIns="0" rIns="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2625" y="1607907"/>
            <a:ext cx="7886700" cy="4351338"/>
          </a:xfrm>
          <a:prstGeom prst="rect">
            <a:avLst/>
          </a:prstGeom>
        </p:spPr>
        <p:txBody>
          <a:bodyPr vert="horz" lIns="0" tIns="0" rIns="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8631384" y="6541074"/>
            <a:ext cx="457200" cy="246221"/>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97AF148-55EA-4B81-AB80-8A26B156DF2E}" type="slidenum">
              <a:rPr lang="en-US" altLang="en-US" sz="1000" smtClean="0">
                <a:solidFill>
                  <a:srgbClr val="7F7F7F"/>
                </a:solidFill>
              </a:rPr>
              <a:pPr algn="r" eaLnBrk="1" hangingPunct="1">
                <a:defRPr/>
              </a:pPr>
              <a:t>‹#›</a:t>
            </a:fld>
            <a:endParaRPr lang="en-US" altLang="en-US" sz="1000" dirty="0" smtClean="0">
              <a:solidFill>
                <a:srgbClr val="7F7F7F"/>
              </a:solidFill>
            </a:endParaRPr>
          </a:p>
        </p:txBody>
      </p:sp>
    </p:spTree>
    <p:extLst>
      <p:ext uri="{BB962C8B-B14F-4D97-AF65-F5344CB8AC3E}">
        <p14:creationId xmlns:p14="http://schemas.microsoft.com/office/powerpoint/2010/main" val="27865502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3" r:id="rId5"/>
    <p:sldLayoutId id="2147483754" r:id="rId6"/>
    <p:sldLayoutId id="2147483755" r:id="rId7"/>
  </p:sldLayoutIdLst>
  <p:txStyles>
    <p:title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p:titleStyle>
    <p:bodyStyle>
      <a:lvl1pPr marL="168275" indent="-168275" algn="l" defTabSz="914400" rtl="0" eaLnBrk="1" latinLnBrk="0" hangingPunct="1">
        <a:lnSpc>
          <a:spcPct val="90000"/>
        </a:lnSpc>
        <a:spcBef>
          <a:spcPts val="1000"/>
        </a:spcBef>
        <a:buClr>
          <a:srgbClr val="002A7E"/>
        </a:buClr>
        <a:buFont typeface="Wingdings" panose="05000000000000000000" pitchFamily="2" charset="2"/>
        <a:buChar char="§"/>
        <a:defRPr sz="1800" kern="1200">
          <a:solidFill>
            <a:schemeClr val="tx1"/>
          </a:solidFill>
          <a:latin typeface="+mn-lt"/>
          <a:ea typeface="+mn-ea"/>
          <a:cs typeface="+mn-cs"/>
        </a:defRPr>
      </a:lvl1pPr>
      <a:lvl2pPr marL="400050" indent="-174625" algn="l" defTabSz="914400" rtl="0" eaLnBrk="1" latinLnBrk="0" hangingPunct="1">
        <a:lnSpc>
          <a:spcPct val="90000"/>
        </a:lnSpc>
        <a:spcBef>
          <a:spcPts val="500"/>
        </a:spcBef>
        <a:buClr>
          <a:srgbClr val="002060"/>
        </a:buClr>
        <a:buFont typeface="Arial" panose="020B0604020202020204" pitchFamily="34" charset="0"/>
        <a:buChar char="‒"/>
        <a:defRPr sz="1400" kern="1200">
          <a:solidFill>
            <a:schemeClr val="tx1"/>
          </a:solidFill>
          <a:latin typeface="+mn-lt"/>
          <a:ea typeface="+mn-ea"/>
          <a:cs typeface="+mn-cs"/>
        </a:defRPr>
      </a:lvl2pPr>
      <a:lvl3pPr marL="574675" indent="-1143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3pPr>
      <a:lvl4pPr marL="801688" indent="-174625" algn="l" defTabSz="914400" rtl="0" eaLnBrk="1" latinLnBrk="0" hangingPunct="1">
        <a:lnSpc>
          <a:spcPct val="90000"/>
        </a:lnSpc>
        <a:spcBef>
          <a:spcPts val="500"/>
        </a:spcBef>
        <a:buClr>
          <a:srgbClr val="002A7E"/>
        </a:buClr>
        <a:buFont typeface="Arial" panose="020B0604020202020204" pitchFamily="34" charset="0"/>
        <a:buChar char="‒"/>
        <a:defRPr sz="1200" kern="1200">
          <a:solidFill>
            <a:schemeClr val="tx1"/>
          </a:solidFill>
          <a:latin typeface="+mn-lt"/>
          <a:ea typeface="+mn-ea"/>
          <a:cs typeface="+mn-cs"/>
        </a:defRPr>
      </a:lvl4pPr>
      <a:lvl5pPr marL="1027113" indent="-2286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mailto:monica.a.hodson.civ@us.navy.mil"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hyperlink" Target="mailto:bridgette.p.henner.civ@us.navy.mil" TargetMode="External"/><Relationship Id="rId5" Type="http://schemas.openxmlformats.org/officeDocument/2006/relationships/hyperlink" Target="mailto:sara.grafstrom.civ@us.navy.mil" TargetMode="External"/><Relationship Id="rId4" Type="http://schemas.openxmlformats.org/officeDocument/2006/relationships/hyperlink" Target="mailto:jason.c.bolen.civ@us.navy.mi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applications.navsup.navy.mil/erms/Dashboard/Dashboard/Index"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mes.m.riley\Pictures\Stock Images\amazingpicad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6200"/>
            <a:ext cx="9099550" cy="406102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p:cNvSpPr txBox="1">
            <a:spLocks/>
          </p:cNvSpPr>
          <p:nvPr/>
        </p:nvSpPr>
        <p:spPr>
          <a:xfrm>
            <a:off x="2571834" y="5985161"/>
            <a:ext cx="3229811" cy="513962"/>
          </a:xfrm>
          <a:prstGeom prst="rect">
            <a:avLst/>
          </a:prstGeom>
        </p:spPr>
        <p:txBody>
          <a:bodyPr lIns="68543" tIns="34271" rIns="68543" bIns="34271"/>
          <a:lstStyle>
            <a:lvl1pPr marL="228600" indent="-228600" algn="l" defTabSz="914400" rtl="0" eaLnBrk="1" latinLnBrk="0" hangingPunct="1">
              <a:lnSpc>
                <a:spcPct val="90000"/>
              </a:lnSpc>
              <a:spcBef>
                <a:spcPts val="1000"/>
              </a:spcBef>
              <a:buFont typeface="Arial" panose="020B0604020202020204" pitchFamily="34" charset="0"/>
              <a:buChar char="•"/>
              <a:defRPr sz="1400" b="1" kern="1200">
                <a:solidFill>
                  <a:schemeClr val="tx1"/>
                </a:solidFill>
                <a:latin typeface="Arial Narrow"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endParaRPr lang="en-US" sz="1200" dirty="0" smtClean="0">
              <a:latin typeface="Arial" panose="020B0604020202020204" pitchFamily="34" charset="0"/>
              <a:cs typeface="Arial" panose="020B0604020202020204" pitchFamily="34" charset="0"/>
            </a:endParaRPr>
          </a:p>
          <a:p>
            <a:pPr marL="0" indent="0">
              <a:spcBef>
                <a:spcPts val="300"/>
              </a:spcBef>
              <a:buNone/>
            </a:pPr>
            <a:endParaRPr lang="en-US" sz="1200" dirty="0">
              <a:latin typeface="Arial" panose="020B0604020202020204" pitchFamily="34" charset="0"/>
              <a:cs typeface="Arial" panose="020B0604020202020204" pitchFamily="34" charset="0"/>
            </a:endParaRPr>
          </a:p>
          <a:p>
            <a:pPr marL="0" indent="0">
              <a:buNone/>
            </a:pPr>
            <a:endParaRPr lang="en-US" sz="1050" b="0" dirty="0">
              <a:latin typeface="Franklin Gothic Medium" panose="020B0603020102020204" pitchFamily="34" charset="0"/>
            </a:endParaRPr>
          </a:p>
        </p:txBody>
      </p:sp>
      <p:sp>
        <p:nvSpPr>
          <p:cNvPr id="15" name="Rectangle 7"/>
          <p:cNvSpPr txBox="1">
            <a:spLocks noChangeArrowheads="1"/>
          </p:cNvSpPr>
          <p:nvPr/>
        </p:nvSpPr>
        <p:spPr bwMode="auto">
          <a:xfrm>
            <a:off x="384657" y="5392855"/>
            <a:ext cx="5416989"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1600" b="1" dirty="0" smtClean="0">
                <a:solidFill>
                  <a:schemeClr val="tx1">
                    <a:lumMod val="50000"/>
                    <a:lumOff val="50000"/>
                  </a:schemeClr>
                </a:solidFill>
                <a:latin typeface="Arial" panose="020B0604020202020204" pitchFamily="34" charset="0"/>
                <a:cs typeface="Arial" panose="020B0604020202020204" pitchFamily="34" charset="0"/>
              </a:rPr>
              <a:t>ERMS/NITA SIT Functional Review</a:t>
            </a:r>
            <a:endParaRPr lang="en-US" altLang="en-US" sz="16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 name="TextBox 10"/>
          <p:cNvSpPr txBox="1">
            <a:spLocks noChangeArrowheads="1"/>
          </p:cNvSpPr>
          <p:nvPr/>
        </p:nvSpPr>
        <p:spPr bwMode="auto">
          <a:xfrm>
            <a:off x="384656" y="5858047"/>
            <a:ext cx="2159472" cy="20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1" rIns="68543" bIns="34271">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900" i="1" dirty="0">
                <a:solidFill>
                  <a:schemeClr val="tx1">
                    <a:lumMod val="50000"/>
                    <a:lumOff val="50000"/>
                  </a:schemeClr>
                </a:solidFill>
                <a:latin typeface="Arial" panose="020B0604020202020204" pitchFamily="34" charset="0"/>
                <a:cs typeface="Arial" panose="020B0604020202020204" pitchFamily="34" charset="0"/>
              </a:rPr>
              <a:t>Presented by</a:t>
            </a:r>
            <a:r>
              <a:rPr lang="en-US" altLang="en-US" sz="900" i="1" dirty="0" smtClean="0">
                <a:solidFill>
                  <a:schemeClr val="tx1">
                    <a:lumMod val="50000"/>
                    <a:lumOff val="50000"/>
                  </a:schemeClr>
                </a:solidFill>
                <a:latin typeface="Arial" panose="020B0604020202020204" pitchFamily="34" charset="0"/>
                <a:cs typeface="Arial" panose="020B0604020202020204" pitchFamily="34" charset="0"/>
              </a:rPr>
              <a:t>: Stock-In-Transit Team</a:t>
            </a:r>
            <a:endParaRPr lang="en-US" altLang="en-US" sz="900" i="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3943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Document Listing Drill Down </a:t>
            </a:r>
            <a:endParaRPr lang="en-US" dirty="0"/>
          </a:p>
        </p:txBody>
      </p:sp>
      <p:pic>
        <p:nvPicPr>
          <p:cNvPr id="4" name="Picture 3"/>
          <p:cNvPicPr>
            <a:picLocks noChangeAspect="1"/>
          </p:cNvPicPr>
          <p:nvPr/>
        </p:nvPicPr>
        <p:blipFill rotWithShape="1">
          <a:blip r:embed="rId3"/>
          <a:srcRect l="256" t="9443" r="-256" b="9255"/>
          <a:stretch/>
        </p:blipFill>
        <p:spPr>
          <a:xfrm>
            <a:off x="0" y="1217607"/>
            <a:ext cx="9144000" cy="5307968"/>
          </a:xfrm>
          <a:prstGeom prst="rect">
            <a:avLst/>
          </a:prstGeom>
        </p:spPr>
      </p:pic>
      <p:pic>
        <p:nvPicPr>
          <p:cNvPr id="6" name="Picture 5"/>
          <p:cNvPicPr>
            <a:picLocks noChangeAspect="1"/>
          </p:cNvPicPr>
          <p:nvPr/>
        </p:nvPicPr>
        <p:blipFill>
          <a:blip r:embed="rId4"/>
          <a:stretch>
            <a:fillRect/>
          </a:stretch>
        </p:blipFill>
        <p:spPr>
          <a:xfrm rot="12761966">
            <a:off x="7861217" y="3983477"/>
            <a:ext cx="1018120" cy="579170"/>
          </a:xfrm>
          <a:prstGeom prst="rect">
            <a:avLst/>
          </a:prstGeom>
        </p:spPr>
      </p:pic>
    </p:spTree>
    <p:extLst>
      <p:ext uri="{BB962C8B-B14F-4D97-AF65-F5344CB8AC3E}">
        <p14:creationId xmlns:p14="http://schemas.microsoft.com/office/powerpoint/2010/main" val="2985258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Document Listing Drill Down </a:t>
            </a:r>
            <a:endParaRPr lang="en-US" dirty="0"/>
          </a:p>
        </p:txBody>
      </p:sp>
      <p:pic>
        <p:nvPicPr>
          <p:cNvPr id="2" name="Picture 1"/>
          <p:cNvPicPr>
            <a:picLocks noChangeAspect="1"/>
          </p:cNvPicPr>
          <p:nvPr/>
        </p:nvPicPr>
        <p:blipFill>
          <a:blip r:embed="rId3"/>
          <a:stretch>
            <a:fillRect/>
          </a:stretch>
        </p:blipFill>
        <p:spPr>
          <a:xfrm>
            <a:off x="1" y="1168175"/>
            <a:ext cx="9144000" cy="5420194"/>
          </a:xfrm>
          <a:prstGeom prst="rect">
            <a:avLst/>
          </a:prstGeom>
        </p:spPr>
      </p:pic>
      <p:sp>
        <p:nvSpPr>
          <p:cNvPr id="4" name="Rectangle 3"/>
          <p:cNvSpPr/>
          <p:nvPr/>
        </p:nvSpPr>
        <p:spPr>
          <a:xfrm>
            <a:off x="1818861" y="2206487"/>
            <a:ext cx="4502426" cy="5168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838205"/>
            <a:ext cx="8515350" cy="614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71536"/>
            <a:ext cx="9144000" cy="9690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974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NITA SIT PARENT/CHILD REPORT</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66128"/>
            <a:ext cx="9144000" cy="2157046"/>
          </a:xfrm>
          <a:prstGeom prst="rect">
            <a:avLst/>
          </a:prstGeom>
        </p:spPr>
      </p:pic>
      <p:sp>
        <p:nvSpPr>
          <p:cNvPr id="9" name="TextBox 8"/>
          <p:cNvSpPr txBox="1"/>
          <p:nvPr/>
        </p:nvSpPr>
        <p:spPr>
          <a:xfrm>
            <a:off x="895351" y="1513506"/>
            <a:ext cx="7619999" cy="646331"/>
          </a:xfrm>
          <a:prstGeom prst="rect">
            <a:avLst/>
          </a:prstGeom>
          <a:solidFill>
            <a:schemeClr val="accent5">
              <a:lumMod val="20000"/>
              <a:lumOff val="80000"/>
            </a:schemeClr>
          </a:solidFill>
        </p:spPr>
        <p:txBody>
          <a:bodyPr wrap="square" rtlCol="0">
            <a:spAutoFit/>
          </a:bodyPr>
          <a:lstStyle/>
          <a:p>
            <a:r>
              <a:rPr lang="en-US" dirty="0" smtClean="0">
                <a:solidFill>
                  <a:srgbClr val="002060"/>
                </a:solidFill>
              </a:rPr>
              <a:t>As you scroll all the way to the top right of this screen, you can click into the document number highlighted in blue. </a:t>
            </a:r>
            <a:endParaRPr lang="en-US" dirty="0">
              <a:solidFill>
                <a:srgbClr val="002060"/>
              </a:solidFill>
            </a:endParaRPr>
          </a:p>
        </p:txBody>
      </p:sp>
      <p:pic>
        <p:nvPicPr>
          <p:cNvPr id="10" name="Picture 9"/>
          <p:cNvPicPr>
            <a:picLocks noChangeAspect="1"/>
          </p:cNvPicPr>
          <p:nvPr/>
        </p:nvPicPr>
        <p:blipFill>
          <a:blip r:embed="rId4"/>
          <a:stretch>
            <a:fillRect/>
          </a:stretch>
        </p:blipFill>
        <p:spPr>
          <a:xfrm rot="18752200">
            <a:off x="6920527" y="3521446"/>
            <a:ext cx="1176630" cy="1048603"/>
          </a:xfrm>
          <a:prstGeom prst="rect">
            <a:avLst/>
          </a:prstGeom>
        </p:spPr>
      </p:pic>
    </p:spTree>
    <p:extLst>
      <p:ext uri="{BB962C8B-B14F-4D97-AF65-F5344CB8AC3E}">
        <p14:creationId xmlns:p14="http://schemas.microsoft.com/office/powerpoint/2010/main" val="428061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History Screen </a:t>
            </a:r>
            <a:endParaRPr lang="en-US" dirty="0"/>
          </a:p>
        </p:txBody>
      </p:sp>
      <p:pic>
        <p:nvPicPr>
          <p:cNvPr id="3" name="Picture 2"/>
          <p:cNvPicPr>
            <a:picLocks noChangeAspect="1"/>
          </p:cNvPicPr>
          <p:nvPr/>
        </p:nvPicPr>
        <p:blipFill rotWithShape="1">
          <a:blip r:embed="rId3"/>
          <a:srcRect t="21690" r="12807" b="7538"/>
          <a:stretch/>
        </p:blipFill>
        <p:spPr>
          <a:xfrm>
            <a:off x="-4" y="1827418"/>
            <a:ext cx="9069859" cy="4140964"/>
          </a:xfrm>
          <a:prstGeom prst="rect">
            <a:avLst/>
          </a:prstGeom>
        </p:spPr>
      </p:pic>
      <p:pic>
        <p:nvPicPr>
          <p:cNvPr id="4" name="Picture 3"/>
          <p:cNvPicPr>
            <a:picLocks noChangeAspect="1"/>
          </p:cNvPicPr>
          <p:nvPr/>
        </p:nvPicPr>
        <p:blipFill rotWithShape="1">
          <a:blip r:embed="rId4"/>
          <a:srcRect t="50782" r="26892" b="42863"/>
          <a:stretch/>
        </p:blipFill>
        <p:spPr>
          <a:xfrm>
            <a:off x="-3" y="5968382"/>
            <a:ext cx="9069859" cy="442911"/>
          </a:xfrm>
          <a:prstGeom prst="rect">
            <a:avLst/>
          </a:prstGeom>
        </p:spPr>
      </p:pic>
      <p:sp>
        <p:nvSpPr>
          <p:cNvPr id="5" name="Rectangle 4"/>
          <p:cNvSpPr/>
          <p:nvPr/>
        </p:nvSpPr>
        <p:spPr>
          <a:xfrm>
            <a:off x="776748" y="1959462"/>
            <a:ext cx="1317523" cy="4199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991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3" cstate="print"/>
          <a:srcRect/>
          <a:stretch>
            <a:fillRect/>
          </a:stretch>
        </p:blipFill>
        <p:spPr bwMode="auto">
          <a:xfrm>
            <a:off x="0" y="1293802"/>
            <a:ext cx="9144000" cy="5230823"/>
          </a:xfrm>
          <a:prstGeom prst="rect">
            <a:avLst/>
          </a:prstGeom>
          <a:noFill/>
          <a:ln w="9525">
            <a:noFill/>
            <a:miter lim="800000"/>
            <a:headEnd/>
            <a:tailEnd/>
          </a:ln>
        </p:spPr>
      </p:pic>
      <p:grpSp>
        <p:nvGrpSpPr>
          <p:cNvPr id="2" name="Group 4"/>
          <p:cNvGrpSpPr>
            <a:grpSpLocks/>
          </p:cNvGrpSpPr>
          <p:nvPr/>
        </p:nvGrpSpPr>
        <p:grpSpPr bwMode="auto">
          <a:xfrm rot="20645743">
            <a:off x="1967734" y="5999999"/>
            <a:ext cx="990600" cy="457200"/>
            <a:chOff x="4464" y="3600"/>
            <a:chExt cx="672" cy="336"/>
          </a:xfrm>
        </p:grpSpPr>
        <p:sp>
          <p:nvSpPr>
            <p:cNvPr id="961541" name="AutoShape 5"/>
            <p:cNvSpPr>
              <a:spLocks noChangeArrowheads="1"/>
            </p:cNvSpPr>
            <p:nvPr/>
          </p:nvSpPr>
          <p:spPr bwMode="auto">
            <a:xfrm>
              <a:off x="4464" y="3600"/>
              <a:ext cx="672" cy="336"/>
            </a:xfrm>
            <a:prstGeom prst="leftArrow">
              <a:avLst>
                <a:gd name="adj1" fmla="val 50000"/>
                <a:gd name="adj2" fmla="val 50000"/>
              </a:avLst>
            </a:prstGeom>
            <a:solidFill>
              <a:schemeClr val="bg1"/>
            </a:solidFill>
            <a:ln w="19050" algn="ctr">
              <a:solidFill>
                <a:schemeClr val="tx1"/>
              </a:solidFill>
              <a:miter lim="800000"/>
              <a:headEnd/>
              <a:tailEnd/>
            </a:ln>
            <a:effectLst/>
          </p:spPr>
          <p:txBody>
            <a:bodyPr wrap="none" anchor="ctr"/>
            <a:lstStyle/>
            <a:p>
              <a:endParaRPr lang="en-US" dirty="0"/>
            </a:p>
          </p:txBody>
        </p:sp>
        <p:sp>
          <p:nvSpPr>
            <p:cNvPr id="961542" name="Text Box 6"/>
            <p:cNvSpPr txBox="1">
              <a:spLocks noChangeArrowheads="1"/>
            </p:cNvSpPr>
            <p:nvPr/>
          </p:nvSpPr>
          <p:spPr bwMode="auto">
            <a:xfrm>
              <a:off x="4560" y="3696"/>
              <a:ext cx="576" cy="157"/>
            </a:xfrm>
            <a:prstGeom prst="rect">
              <a:avLst/>
            </a:prstGeom>
            <a:noFill/>
            <a:ln w="12700" algn="ctr">
              <a:noFill/>
              <a:miter lim="800000"/>
              <a:headEnd/>
              <a:tailEnd/>
            </a:ln>
            <a:effectLst/>
          </p:spPr>
          <p:txBody>
            <a:bodyPr>
              <a:spAutoFit/>
            </a:bodyPr>
            <a:lstStyle/>
            <a:p>
              <a:pPr>
                <a:spcBef>
                  <a:spcPct val="50000"/>
                </a:spcBef>
              </a:pPr>
              <a:r>
                <a:rPr lang="en-US" sz="800" dirty="0"/>
                <a:t>CLICK HERE</a:t>
              </a:r>
            </a:p>
          </p:txBody>
        </p:sp>
      </p:grpSp>
      <p:sp>
        <p:nvSpPr>
          <p:cNvPr id="3" name="Title 2"/>
          <p:cNvSpPr>
            <a:spLocks noGrp="1"/>
          </p:cNvSpPr>
          <p:nvPr>
            <p:ph type="title"/>
          </p:nvPr>
        </p:nvSpPr>
        <p:spPr/>
        <p:txBody>
          <a:bodyPr/>
          <a:lstStyle/>
          <a:p>
            <a:r>
              <a:rPr lang="en-US" dirty="0" smtClean="0"/>
              <a:t>Document Listing</a:t>
            </a:r>
            <a:endParaRPr lang="en-US" dirty="0"/>
          </a:p>
        </p:txBody>
      </p:sp>
    </p:spTree>
    <p:extLst>
      <p:ext uri="{BB962C8B-B14F-4D97-AF65-F5344CB8AC3E}">
        <p14:creationId xmlns:p14="http://schemas.microsoft.com/office/powerpoint/2010/main" val="149887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ChangeAspect="1" noChangeArrowheads="1"/>
          </p:cNvPicPr>
          <p:nvPr/>
        </p:nvPicPr>
        <p:blipFill>
          <a:blip r:embed="rId3" cstate="print"/>
          <a:srcRect/>
          <a:stretch>
            <a:fillRect/>
          </a:stretch>
        </p:blipFill>
        <p:spPr bwMode="auto">
          <a:xfrm>
            <a:off x="0" y="1239914"/>
            <a:ext cx="9144000" cy="532281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Document Listing</a:t>
            </a:r>
            <a:endParaRPr lang="en-US" dirty="0"/>
          </a:p>
        </p:txBody>
      </p:sp>
    </p:spTree>
    <p:extLst>
      <p:ext uri="{BB962C8B-B14F-4D97-AF65-F5344CB8AC3E}">
        <p14:creationId xmlns:p14="http://schemas.microsoft.com/office/powerpoint/2010/main" val="3604112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Parent/Child Relationship</a:t>
            </a:r>
            <a:endParaRPr lang="en-US" dirty="0"/>
          </a:p>
        </p:txBody>
      </p:sp>
      <p:sp>
        <p:nvSpPr>
          <p:cNvPr id="690179" name="Rectangle 3"/>
          <p:cNvSpPr>
            <a:spLocks noGrp="1" noChangeArrowheads="1"/>
          </p:cNvSpPr>
          <p:nvPr>
            <p:ph idx="1"/>
          </p:nvPr>
        </p:nvSpPr>
        <p:spPr>
          <a:xfrm>
            <a:off x="302625" y="1607906"/>
            <a:ext cx="7886700" cy="4625745"/>
          </a:xfrm>
        </p:spPr>
        <p:txBody>
          <a:bodyPr/>
          <a:lstStyle/>
          <a:p>
            <a:pPr marL="0" indent="0">
              <a:buNone/>
            </a:pPr>
            <a:r>
              <a:rPr lang="en-US" dirty="0">
                <a:solidFill>
                  <a:srgbClr val="002060"/>
                </a:solidFill>
                <a:latin typeface="Arial Bold" panose="020B0704020202020204" pitchFamily="34" charset="0"/>
                <a:cs typeface="Arial Bold" panose="020B0704020202020204" pitchFamily="34" charset="0"/>
              </a:rPr>
              <a:t>Parent/child relationship</a:t>
            </a:r>
          </a:p>
          <a:p>
            <a:pPr lvl="1">
              <a:lnSpc>
                <a:spcPct val="150000"/>
              </a:lnSpc>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Parent record is based on document number</a:t>
            </a:r>
          </a:p>
          <a:p>
            <a:pPr lvl="1">
              <a:lnSpc>
                <a:spcPct val="150000"/>
              </a:lnSpc>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Individual child records established as needed when data varies</a:t>
            </a:r>
          </a:p>
          <a:p>
            <a:pPr marL="627063" lvl="2" indent="-166688">
              <a:lnSpc>
                <a:spcPct val="150000"/>
              </a:lnSpc>
            </a:pPr>
            <a:r>
              <a:rPr lang="en-US" sz="1800" dirty="0" smtClean="0">
                <a:solidFill>
                  <a:srgbClr val="002060"/>
                </a:solidFill>
                <a:latin typeface="Arial" panose="020B0604020202020204" pitchFamily="34" charset="0"/>
                <a:cs typeface="Arial" panose="020B0604020202020204" pitchFamily="34" charset="0"/>
              </a:rPr>
              <a:t>Partial </a:t>
            </a:r>
            <a:r>
              <a:rPr lang="en-US" sz="1800" dirty="0">
                <a:solidFill>
                  <a:srgbClr val="002060"/>
                </a:solidFill>
                <a:latin typeface="Arial" panose="020B0604020202020204" pitchFamily="34" charset="0"/>
                <a:cs typeface="Arial" panose="020B0604020202020204" pitchFamily="34" charset="0"/>
              </a:rPr>
              <a:t>quantity </a:t>
            </a:r>
            <a:r>
              <a:rPr lang="en-US" sz="1800" dirty="0" smtClean="0">
                <a:solidFill>
                  <a:srgbClr val="002060"/>
                </a:solidFill>
                <a:latin typeface="Arial" panose="020B0604020202020204" pitchFamily="34" charset="0"/>
                <a:cs typeface="Arial" panose="020B0604020202020204" pitchFamily="34" charset="0"/>
              </a:rPr>
              <a:t>issued (split shipment)</a:t>
            </a:r>
            <a:endParaRPr lang="en-US" sz="1800" dirty="0">
              <a:solidFill>
                <a:srgbClr val="002060"/>
              </a:solidFill>
              <a:latin typeface="Arial" panose="020B0604020202020204" pitchFamily="34" charset="0"/>
              <a:cs typeface="Arial" panose="020B0604020202020204" pitchFamily="34" charset="0"/>
            </a:endParaRPr>
          </a:p>
          <a:p>
            <a:pPr marL="627063" lvl="2" indent="-166688">
              <a:lnSpc>
                <a:spcPct val="150000"/>
              </a:lnSpc>
            </a:pPr>
            <a:r>
              <a:rPr lang="en-US" sz="1800" dirty="0">
                <a:solidFill>
                  <a:srgbClr val="002060"/>
                </a:solidFill>
                <a:latin typeface="Arial" panose="020B0604020202020204" pitchFamily="34" charset="0"/>
                <a:cs typeface="Arial" panose="020B0604020202020204" pitchFamily="34" charset="0"/>
              </a:rPr>
              <a:t>Partial </a:t>
            </a:r>
            <a:r>
              <a:rPr lang="en-US" sz="1800" dirty="0" smtClean="0">
                <a:solidFill>
                  <a:srgbClr val="002060"/>
                </a:solidFill>
                <a:latin typeface="Arial" panose="020B0604020202020204" pitchFamily="34" charset="0"/>
                <a:cs typeface="Arial" panose="020B0604020202020204" pitchFamily="34" charset="0"/>
              </a:rPr>
              <a:t>receipt posted</a:t>
            </a:r>
            <a:endParaRPr lang="en-US" sz="1800" dirty="0">
              <a:solidFill>
                <a:srgbClr val="002060"/>
              </a:solidFill>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Intent is to do as little tracking as </a:t>
            </a:r>
            <a:r>
              <a:rPr lang="en-US" sz="1800" dirty="0" smtClean="0">
                <a:solidFill>
                  <a:srgbClr val="002060"/>
                </a:solidFill>
                <a:latin typeface="Arial" panose="020B0604020202020204" pitchFamily="34" charset="0"/>
                <a:cs typeface="Arial" panose="020B0604020202020204" pitchFamily="34" charset="0"/>
              </a:rPr>
              <a:t>necessary</a:t>
            </a:r>
          </a:p>
          <a:p>
            <a:pPr marL="627063" lvl="2" indent="-166688">
              <a:lnSpc>
                <a:spcPct val="100000"/>
              </a:lnSpc>
            </a:pPr>
            <a:r>
              <a:rPr lang="en-US" sz="1800" dirty="0" smtClean="0">
                <a:solidFill>
                  <a:srgbClr val="002060"/>
                </a:solidFill>
                <a:latin typeface="Arial" panose="020B0604020202020204" pitchFamily="34" charset="0"/>
                <a:cs typeface="Arial" panose="020B0604020202020204" pitchFamily="34" charset="0"/>
              </a:rPr>
              <a:t>E.g</a:t>
            </a:r>
            <a:r>
              <a:rPr lang="en-US" sz="1800" dirty="0">
                <a:solidFill>
                  <a:srgbClr val="002060"/>
                </a:solidFill>
                <a:latin typeface="Arial" panose="020B0604020202020204" pitchFamily="34" charset="0"/>
                <a:cs typeface="Arial" panose="020B0604020202020204" pitchFamily="34" charset="0"/>
              </a:rPr>
              <a:t>., if 7 </a:t>
            </a:r>
            <a:r>
              <a:rPr lang="en-US" sz="1800" dirty="0" smtClean="0">
                <a:solidFill>
                  <a:srgbClr val="002060"/>
                </a:solidFill>
                <a:latin typeface="Arial" panose="020B0604020202020204" pitchFamily="34" charset="0"/>
                <a:cs typeface="Arial" panose="020B0604020202020204" pitchFamily="34" charset="0"/>
              </a:rPr>
              <a:t>assets are issued </a:t>
            </a:r>
            <a:r>
              <a:rPr lang="en-US" sz="1800" dirty="0">
                <a:solidFill>
                  <a:srgbClr val="002060"/>
                </a:solidFill>
                <a:latin typeface="Arial" panose="020B0604020202020204" pitchFamily="34" charset="0"/>
                <a:cs typeface="Arial" panose="020B0604020202020204" pitchFamily="34" charset="0"/>
              </a:rPr>
              <a:t>and </a:t>
            </a:r>
            <a:r>
              <a:rPr lang="en-US" sz="1800" dirty="0" smtClean="0">
                <a:solidFill>
                  <a:srgbClr val="002060"/>
                </a:solidFill>
                <a:latin typeface="Arial" panose="020B0604020202020204" pitchFamily="34" charset="0"/>
                <a:cs typeface="Arial" panose="020B0604020202020204" pitchFamily="34" charset="0"/>
              </a:rPr>
              <a:t>6 are </a:t>
            </a:r>
            <a:r>
              <a:rPr lang="en-US" sz="1800" dirty="0">
                <a:solidFill>
                  <a:srgbClr val="002060"/>
                </a:solidFill>
                <a:latin typeface="Arial" panose="020B0604020202020204" pitchFamily="34" charset="0"/>
                <a:cs typeface="Arial" panose="020B0604020202020204" pitchFamily="34" charset="0"/>
              </a:rPr>
              <a:t>received, </a:t>
            </a:r>
            <a:r>
              <a:rPr lang="en-US" sz="1800" dirty="0" smtClean="0">
                <a:solidFill>
                  <a:srgbClr val="002060"/>
                </a:solidFill>
                <a:latin typeface="Arial" panose="020B0604020202020204" pitchFamily="34" charset="0"/>
                <a:cs typeface="Arial" panose="020B0604020202020204" pitchFamily="34" charset="0"/>
              </a:rPr>
              <a:t>there may </a:t>
            </a:r>
            <a:r>
              <a:rPr lang="en-US" sz="1800" dirty="0">
                <a:solidFill>
                  <a:srgbClr val="002060"/>
                </a:solidFill>
                <a:latin typeface="Arial" panose="020B0604020202020204" pitchFamily="34" charset="0"/>
                <a:cs typeface="Arial" panose="020B0604020202020204" pitchFamily="34" charset="0"/>
              </a:rPr>
              <a:t>be two </a:t>
            </a:r>
            <a:r>
              <a:rPr lang="en-US" sz="1800" dirty="0" smtClean="0">
                <a:solidFill>
                  <a:srgbClr val="002060"/>
                </a:solidFill>
                <a:latin typeface="Arial" panose="020B0604020202020204" pitchFamily="34" charset="0"/>
                <a:cs typeface="Arial" panose="020B0604020202020204" pitchFamily="34" charset="0"/>
              </a:rPr>
              <a:t>child records.</a:t>
            </a:r>
          </a:p>
          <a:p>
            <a:pPr marL="627063" lvl="2" indent="-166688">
              <a:lnSpc>
                <a:spcPct val="100000"/>
              </a:lnSpc>
            </a:pPr>
            <a:r>
              <a:rPr lang="en-US" sz="1800" dirty="0">
                <a:solidFill>
                  <a:srgbClr val="002060"/>
                </a:solidFill>
                <a:latin typeface="Arial" panose="020B0604020202020204" pitchFamily="34" charset="0"/>
                <a:cs typeface="Arial" panose="020B0604020202020204" pitchFamily="34" charset="0"/>
              </a:rPr>
              <a:t>O</a:t>
            </a:r>
            <a:r>
              <a:rPr lang="en-US" sz="1800" dirty="0" smtClean="0">
                <a:solidFill>
                  <a:srgbClr val="002060"/>
                </a:solidFill>
                <a:latin typeface="Arial" panose="020B0604020202020204" pitchFamily="34" charset="0"/>
                <a:cs typeface="Arial" panose="020B0604020202020204" pitchFamily="34" charset="0"/>
              </a:rPr>
              <a:t>nly </a:t>
            </a:r>
            <a:r>
              <a:rPr lang="en-US" sz="1800" dirty="0">
                <a:solidFill>
                  <a:srgbClr val="002060"/>
                </a:solidFill>
                <a:latin typeface="Arial" panose="020B0604020202020204" pitchFamily="34" charset="0"/>
                <a:cs typeface="Arial" panose="020B0604020202020204" pitchFamily="34" charset="0"/>
              </a:rPr>
              <a:t>the </a:t>
            </a:r>
            <a:r>
              <a:rPr lang="en-US" sz="1800" dirty="0" smtClean="0">
                <a:solidFill>
                  <a:srgbClr val="002060"/>
                </a:solidFill>
                <a:latin typeface="Arial" panose="020B0604020202020204" pitchFamily="34" charset="0"/>
                <a:cs typeface="Arial" panose="020B0604020202020204" pitchFamily="34" charset="0"/>
              </a:rPr>
              <a:t>record </a:t>
            </a:r>
            <a:r>
              <a:rPr lang="en-US" sz="1800" dirty="0">
                <a:solidFill>
                  <a:srgbClr val="002060"/>
                </a:solidFill>
                <a:latin typeface="Arial" panose="020B0604020202020204" pitchFamily="34" charset="0"/>
                <a:cs typeface="Arial" panose="020B0604020202020204" pitchFamily="34" charset="0"/>
              </a:rPr>
              <a:t>with </a:t>
            </a:r>
            <a:r>
              <a:rPr lang="en-US" sz="1800" dirty="0" smtClean="0">
                <a:solidFill>
                  <a:srgbClr val="002060"/>
                </a:solidFill>
                <a:latin typeface="Arial" panose="020B0604020202020204" pitchFamily="34" charset="0"/>
                <a:cs typeface="Arial" panose="020B0604020202020204" pitchFamily="34" charset="0"/>
              </a:rPr>
              <a:t>a quantity of 1 </a:t>
            </a:r>
            <a:r>
              <a:rPr lang="en-US" sz="1800" dirty="0">
                <a:solidFill>
                  <a:srgbClr val="002060"/>
                </a:solidFill>
                <a:latin typeface="Arial" panose="020B0604020202020204" pitchFamily="34" charset="0"/>
                <a:cs typeface="Arial" panose="020B0604020202020204" pitchFamily="34" charset="0"/>
              </a:rPr>
              <a:t>will display as open </a:t>
            </a:r>
            <a:r>
              <a:rPr lang="en-US" sz="1800" dirty="0" smtClean="0">
                <a:solidFill>
                  <a:srgbClr val="002060"/>
                </a:solidFill>
                <a:latin typeface="Arial" panose="020B0604020202020204" pitchFamily="34" charset="0"/>
                <a:cs typeface="Arial" panose="020B0604020202020204" pitchFamily="34" charset="0"/>
              </a:rPr>
              <a:t>SIT and require action.</a:t>
            </a:r>
            <a:endParaRPr lang="en-US"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62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792" y="2836190"/>
            <a:ext cx="7702657" cy="1369653"/>
          </a:xfrm>
        </p:spPr>
        <p:txBody>
          <a:bodyPr/>
          <a:lstStyle/>
          <a:p>
            <a:r>
              <a:rPr lang="en-US" sz="4800" dirty="0" smtClean="0"/>
              <a:t>Updating Proof of Shipment/ Delivery </a:t>
            </a:r>
            <a:endParaRPr lang="en-US" sz="4800" dirty="0"/>
          </a:p>
        </p:txBody>
      </p:sp>
    </p:spTree>
    <p:extLst>
      <p:ext uri="{BB962C8B-B14F-4D97-AF65-F5344CB8AC3E}">
        <p14:creationId xmlns:p14="http://schemas.microsoft.com/office/powerpoint/2010/main" val="213769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8665" name="Picture 9"/>
          <p:cNvPicPr>
            <a:picLocks noChangeAspect="1" noChangeArrowheads="1"/>
          </p:cNvPicPr>
          <p:nvPr/>
        </p:nvPicPr>
        <p:blipFill rotWithShape="1">
          <a:blip r:embed="rId3" cstate="print"/>
          <a:srcRect t="12891" r="1250" b="3660"/>
          <a:stretch/>
        </p:blipFill>
        <p:spPr bwMode="auto">
          <a:xfrm>
            <a:off x="0" y="1304926"/>
            <a:ext cx="9144000" cy="5285771"/>
          </a:xfrm>
          <a:prstGeom prst="rect">
            <a:avLst/>
          </a:prstGeom>
          <a:noFill/>
          <a:ln w="12700" algn="ctr">
            <a:noFill/>
            <a:miter lim="800000"/>
            <a:headEnd/>
            <a:tailEnd/>
          </a:ln>
          <a:effectLst/>
        </p:spPr>
      </p:pic>
      <p:grpSp>
        <p:nvGrpSpPr>
          <p:cNvPr id="2" name="Group 10"/>
          <p:cNvGrpSpPr>
            <a:grpSpLocks/>
          </p:cNvGrpSpPr>
          <p:nvPr/>
        </p:nvGrpSpPr>
        <p:grpSpPr bwMode="auto">
          <a:xfrm rot="1401334">
            <a:off x="1104900" y="5305425"/>
            <a:ext cx="990600" cy="457200"/>
            <a:chOff x="4464" y="3600"/>
            <a:chExt cx="672" cy="336"/>
          </a:xfrm>
        </p:grpSpPr>
        <p:sp>
          <p:nvSpPr>
            <p:cNvPr id="838667" name="AutoShape 11"/>
            <p:cNvSpPr>
              <a:spLocks noChangeArrowheads="1"/>
            </p:cNvSpPr>
            <p:nvPr/>
          </p:nvSpPr>
          <p:spPr bwMode="auto">
            <a:xfrm>
              <a:off x="4464" y="3600"/>
              <a:ext cx="672" cy="336"/>
            </a:xfrm>
            <a:prstGeom prst="leftArrow">
              <a:avLst>
                <a:gd name="adj1" fmla="val 50000"/>
                <a:gd name="adj2" fmla="val 50000"/>
              </a:avLst>
            </a:prstGeom>
            <a:solidFill>
              <a:schemeClr val="bg1"/>
            </a:solidFill>
            <a:ln w="19050" algn="ctr">
              <a:solidFill>
                <a:schemeClr val="tx1"/>
              </a:solidFill>
              <a:miter lim="800000"/>
              <a:headEnd/>
              <a:tailEnd/>
            </a:ln>
            <a:effectLst/>
          </p:spPr>
          <p:txBody>
            <a:bodyPr wrap="none" anchor="ctr"/>
            <a:lstStyle/>
            <a:p>
              <a:endParaRPr lang="en-US"/>
            </a:p>
          </p:txBody>
        </p:sp>
        <p:sp>
          <p:nvSpPr>
            <p:cNvPr id="838668" name="Text Box 12"/>
            <p:cNvSpPr txBox="1">
              <a:spLocks noChangeArrowheads="1"/>
            </p:cNvSpPr>
            <p:nvPr/>
          </p:nvSpPr>
          <p:spPr bwMode="auto">
            <a:xfrm>
              <a:off x="4560" y="3696"/>
              <a:ext cx="576" cy="157"/>
            </a:xfrm>
            <a:prstGeom prst="rect">
              <a:avLst/>
            </a:prstGeom>
            <a:noFill/>
            <a:ln w="12700" algn="ctr">
              <a:noFill/>
              <a:miter lim="800000"/>
              <a:headEnd/>
              <a:tailEnd/>
            </a:ln>
            <a:effectLst/>
          </p:spPr>
          <p:txBody>
            <a:bodyPr>
              <a:spAutoFit/>
            </a:bodyPr>
            <a:lstStyle/>
            <a:p>
              <a:pPr>
                <a:spcBef>
                  <a:spcPct val="50000"/>
                </a:spcBef>
              </a:pPr>
              <a:r>
                <a:rPr lang="en-US" sz="800" dirty="0"/>
                <a:t>CLICK HERE</a:t>
              </a:r>
            </a:p>
          </p:txBody>
        </p:sp>
      </p:grpSp>
      <p:sp>
        <p:nvSpPr>
          <p:cNvPr id="3" name="Title 2"/>
          <p:cNvSpPr>
            <a:spLocks noGrp="1"/>
          </p:cNvSpPr>
          <p:nvPr>
            <p:ph type="title"/>
          </p:nvPr>
        </p:nvSpPr>
        <p:spPr/>
        <p:txBody>
          <a:bodyPr/>
          <a:lstStyle/>
          <a:p>
            <a:r>
              <a:rPr lang="en-US" dirty="0" smtClean="0"/>
              <a:t>NITA SIT POS Entry from Document “POS” Link</a:t>
            </a:r>
            <a:endParaRPr lang="en-US" dirty="0"/>
          </a:p>
        </p:txBody>
      </p:sp>
    </p:spTree>
    <p:extLst>
      <p:ext uri="{BB962C8B-B14F-4D97-AF65-F5344CB8AC3E}">
        <p14:creationId xmlns:p14="http://schemas.microsoft.com/office/powerpoint/2010/main" val="104681592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89" name="Picture 9"/>
          <p:cNvPicPr>
            <a:picLocks noChangeAspect="1" noChangeArrowheads="1"/>
          </p:cNvPicPr>
          <p:nvPr/>
        </p:nvPicPr>
        <p:blipFill rotWithShape="1">
          <a:blip r:embed="rId3" cstate="print"/>
          <a:srcRect l="1" t="19396" r="1347" b="7975"/>
          <a:stretch/>
        </p:blipFill>
        <p:spPr bwMode="auto">
          <a:xfrm>
            <a:off x="0" y="1343026"/>
            <a:ext cx="9144000" cy="5238750"/>
          </a:xfrm>
          <a:prstGeom prst="rect">
            <a:avLst/>
          </a:prstGeom>
          <a:noFill/>
          <a:ln w="9525" algn="ctr">
            <a:noFill/>
            <a:miter lim="800000"/>
            <a:headEnd/>
            <a:tailEnd/>
          </a:ln>
          <a:effectLst/>
        </p:spPr>
      </p:pic>
      <p:grpSp>
        <p:nvGrpSpPr>
          <p:cNvPr id="2" name="Group 10"/>
          <p:cNvGrpSpPr>
            <a:grpSpLocks/>
          </p:cNvGrpSpPr>
          <p:nvPr/>
        </p:nvGrpSpPr>
        <p:grpSpPr bwMode="auto">
          <a:xfrm rot="1401334">
            <a:off x="5936421" y="4558749"/>
            <a:ext cx="990600" cy="457200"/>
            <a:chOff x="4464" y="3600"/>
            <a:chExt cx="672" cy="336"/>
          </a:xfrm>
        </p:grpSpPr>
        <p:sp>
          <p:nvSpPr>
            <p:cNvPr id="839691" name="AutoShape 11"/>
            <p:cNvSpPr>
              <a:spLocks noChangeArrowheads="1"/>
            </p:cNvSpPr>
            <p:nvPr/>
          </p:nvSpPr>
          <p:spPr bwMode="auto">
            <a:xfrm>
              <a:off x="4464" y="3600"/>
              <a:ext cx="672" cy="336"/>
            </a:xfrm>
            <a:prstGeom prst="leftArrow">
              <a:avLst>
                <a:gd name="adj1" fmla="val 50000"/>
                <a:gd name="adj2" fmla="val 50000"/>
              </a:avLst>
            </a:prstGeom>
            <a:solidFill>
              <a:schemeClr val="bg1"/>
            </a:solidFill>
            <a:ln w="19050" algn="ctr">
              <a:solidFill>
                <a:schemeClr val="tx1"/>
              </a:solidFill>
              <a:miter lim="800000"/>
              <a:headEnd/>
              <a:tailEnd/>
            </a:ln>
            <a:effectLst/>
          </p:spPr>
          <p:txBody>
            <a:bodyPr wrap="none" anchor="ctr"/>
            <a:lstStyle/>
            <a:p>
              <a:endParaRPr lang="en-US"/>
            </a:p>
          </p:txBody>
        </p:sp>
        <p:sp>
          <p:nvSpPr>
            <p:cNvPr id="839692" name="Text Box 12"/>
            <p:cNvSpPr txBox="1">
              <a:spLocks noChangeArrowheads="1"/>
            </p:cNvSpPr>
            <p:nvPr/>
          </p:nvSpPr>
          <p:spPr bwMode="auto">
            <a:xfrm>
              <a:off x="4560" y="3696"/>
              <a:ext cx="576" cy="157"/>
            </a:xfrm>
            <a:prstGeom prst="rect">
              <a:avLst/>
            </a:prstGeom>
            <a:noFill/>
            <a:ln w="12700" algn="ctr">
              <a:noFill/>
              <a:miter lim="800000"/>
              <a:headEnd/>
              <a:tailEnd/>
            </a:ln>
            <a:effectLst/>
          </p:spPr>
          <p:txBody>
            <a:bodyPr>
              <a:spAutoFit/>
            </a:bodyPr>
            <a:lstStyle/>
            <a:p>
              <a:pPr>
                <a:spcBef>
                  <a:spcPct val="50000"/>
                </a:spcBef>
              </a:pPr>
              <a:r>
                <a:rPr lang="en-US" sz="800" dirty="0"/>
                <a:t>CLICK HERE</a:t>
              </a:r>
            </a:p>
          </p:txBody>
        </p:sp>
      </p:grpSp>
      <p:sp>
        <p:nvSpPr>
          <p:cNvPr id="3" name="Title 2"/>
          <p:cNvSpPr>
            <a:spLocks noGrp="1"/>
          </p:cNvSpPr>
          <p:nvPr>
            <p:ph type="title"/>
          </p:nvPr>
        </p:nvSpPr>
        <p:spPr/>
        <p:txBody>
          <a:bodyPr/>
          <a:lstStyle/>
          <a:p>
            <a:r>
              <a:rPr lang="en-US" dirty="0" smtClean="0"/>
              <a:t>NITA SIT POS Entry Child Record “POS” Link</a:t>
            </a:r>
            <a:endParaRPr lang="en-US" dirty="0"/>
          </a:p>
        </p:txBody>
      </p:sp>
    </p:spTree>
    <p:extLst>
      <p:ext uri="{BB962C8B-B14F-4D97-AF65-F5344CB8AC3E}">
        <p14:creationId xmlns:p14="http://schemas.microsoft.com/office/powerpoint/2010/main" val="288546820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1" name="Rectangle 3"/>
          <p:cNvSpPr>
            <a:spLocks noChangeArrowheads="1"/>
          </p:cNvSpPr>
          <p:nvPr/>
        </p:nvSpPr>
        <p:spPr bwMode="auto">
          <a:xfrm>
            <a:off x="-619432" y="1239915"/>
            <a:ext cx="9611032" cy="5105400"/>
          </a:xfrm>
          <a:prstGeom prst="rect">
            <a:avLst/>
          </a:prstGeom>
          <a:noFill/>
          <a:ln w="9525">
            <a:noFill/>
            <a:miter lim="800000"/>
            <a:headEnd/>
            <a:tailEnd/>
          </a:ln>
          <a:effectLst/>
        </p:spPr>
        <p:txBody>
          <a:bodyPr/>
          <a:lstStyle/>
          <a:p>
            <a:pPr marL="1143000" lvl="2" indent="-228600">
              <a:spcBef>
                <a:spcPct val="20000"/>
              </a:spcBef>
              <a:buFont typeface="Wingdings" pitchFamily="2" charset="2"/>
              <a:buChar char="Ø"/>
            </a:pPr>
            <a:endParaRPr lang="en-US" sz="2800" dirty="0" smtClean="0">
              <a:solidFill>
                <a:schemeClr val="tx2"/>
              </a:solidFill>
              <a:latin typeface="Helvetica" pitchFamily="34" charset="0"/>
            </a:endParaRPr>
          </a:p>
          <a:p>
            <a:pPr marL="1143000" lvl="2" indent="-228600">
              <a:spcBef>
                <a:spcPct val="20000"/>
              </a:spcBef>
              <a:buFont typeface="Wingdings" pitchFamily="2" charset="2"/>
              <a:buChar char="Ø"/>
            </a:pPr>
            <a:endParaRPr lang="en-US" sz="2800" dirty="0" smtClean="0">
              <a:solidFill>
                <a:schemeClr val="tx2"/>
              </a:solidFill>
              <a:latin typeface="Helvetica" pitchFamily="34" charset="0"/>
            </a:endParaRPr>
          </a:p>
          <a:p>
            <a:pPr marL="1143000" lvl="2" indent="-228600">
              <a:spcBef>
                <a:spcPct val="20000"/>
              </a:spcBef>
              <a:buFont typeface="Wingdings" pitchFamily="2" charset="2"/>
              <a:buChar char="Ø"/>
            </a:pPr>
            <a:endParaRPr lang="en-US" sz="2800" dirty="0" smtClean="0">
              <a:solidFill>
                <a:schemeClr val="tx2"/>
              </a:solidFill>
              <a:latin typeface="Helvetica" pitchFamily="34" charset="0"/>
            </a:endParaRPr>
          </a:p>
          <a:p>
            <a:pPr marL="1143000" lvl="2" indent="-228600" algn="l" eaLnBrk="1" hangingPunct="1">
              <a:spcBef>
                <a:spcPct val="20000"/>
              </a:spcBef>
              <a:buFont typeface="Wingdings" pitchFamily="2" charset="2"/>
              <a:buChar char="Ø"/>
            </a:pPr>
            <a:endParaRPr lang="en-US" sz="2800" b="0" dirty="0" smtClean="0">
              <a:solidFill>
                <a:schemeClr val="tx2"/>
              </a:solidFill>
              <a:latin typeface="Helvetica" pitchFamily="34" charset="0"/>
            </a:endParaRPr>
          </a:p>
          <a:p>
            <a:pPr marL="1143000" lvl="2" indent="-228600" algn="l" eaLnBrk="1" hangingPunct="1">
              <a:spcBef>
                <a:spcPct val="20000"/>
              </a:spcBef>
            </a:pPr>
            <a:endParaRPr lang="en-US" sz="1800" b="0" dirty="0"/>
          </a:p>
          <a:p>
            <a:pPr marL="1143000" lvl="2" indent="-228600" algn="l" eaLnBrk="1" hangingPunct="1">
              <a:spcBef>
                <a:spcPct val="20000"/>
              </a:spcBef>
              <a:buFontTx/>
              <a:buChar char="•"/>
            </a:pPr>
            <a:endParaRPr lang="en-US" sz="1800" b="0" dirty="0"/>
          </a:p>
          <a:p>
            <a:pPr marL="1143000" lvl="2" indent="-228600" algn="l" eaLnBrk="1" hangingPunct="1">
              <a:spcBef>
                <a:spcPct val="20000"/>
              </a:spcBef>
              <a:buFontTx/>
              <a:buChar char="•"/>
            </a:pPr>
            <a:endParaRPr lang="en-US" sz="1800" b="0" dirty="0"/>
          </a:p>
        </p:txBody>
      </p:sp>
      <p:pic>
        <p:nvPicPr>
          <p:cNvPr id="657445" name="Picture 37" descr="MCBD10770_0000[1]"/>
          <p:cNvPicPr>
            <a:picLocks noChangeAspect="1" noChangeArrowheads="1"/>
          </p:cNvPicPr>
          <p:nvPr/>
        </p:nvPicPr>
        <p:blipFill>
          <a:blip r:embed="rId3" cstate="print"/>
          <a:srcRect/>
          <a:stretch>
            <a:fillRect/>
          </a:stretch>
        </p:blipFill>
        <p:spPr bwMode="auto">
          <a:xfrm>
            <a:off x="6248400" y="4419600"/>
            <a:ext cx="2743200" cy="1582738"/>
          </a:xfrm>
          <a:prstGeom prst="rect">
            <a:avLst/>
          </a:prstGeom>
          <a:noFill/>
        </p:spPr>
      </p:pic>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322290" y="1576863"/>
            <a:ext cx="7886700" cy="4253547"/>
          </a:xfrm>
        </p:spPr>
        <p:txBody>
          <a:bodyPr/>
          <a:lstStyle/>
          <a:p>
            <a:r>
              <a:rPr lang="en-US" dirty="0" smtClean="0">
                <a:solidFill>
                  <a:srgbClr val="002060"/>
                </a:solidFill>
                <a:latin typeface="Arial" panose="020B0604020202020204" pitchFamily="34" charset="0"/>
                <a:cs typeface="Arial" panose="020B0604020202020204" pitchFamily="34" charset="0"/>
              </a:rPr>
              <a:t>What is ERMS/NITA?</a:t>
            </a:r>
          </a:p>
          <a:p>
            <a:r>
              <a:rPr lang="en-US" dirty="0" smtClean="0">
                <a:solidFill>
                  <a:srgbClr val="002060"/>
                </a:solidFill>
                <a:latin typeface="Arial" panose="020B0604020202020204" pitchFamily="34" charset="0"/>
                <a:cs typeface="Arial" panose="020B0604020202020204" pitchFamily="34" charset="0"/>
              </a:rPr>
              <a:t>How to access ERMS/NITA</a:t>
            </a:r>
          </a:p>
          <a:p>
            <a:r>
              <a:rPr lang="en-US" dirty="0" smtClean="0">
                <a:solidFill>
                  <a:srgbClr val="002060"/>
                </a:solidFill>
                <a:latin typeface="Arial" panose="020B0604020202020204" pitchFamily="34" charset="0"/>
                <a:cs typeface="Arial" panose="020B0604020202020204" pitchFamily="34" charset="0"/>
              </a:rPr>
              <a:t>NITA </a:t>
            </a:r>
            <a:r>
              <a:rPr lang="en-US" dirty="0">
                <a:solidFill>
                  <a:srgbClr val="002060"/>
                </a:solidFill>
                <a:latin typeface="Arial" panose="020B0604020202020204" pitchFamily="34" charset="0"/>
                <a:cs typeface="Arial" panose="020B0604020202020204" pitchFamily="34" charset="0"/>
              </a:rPr>
              <a:t>SIT </a:t>
            </a:r>
            <a:r>
              <a:rPr lang="en-US" dirty="0" smtClean="0">
                <a:solidFill>
                  <a:srgbClr val="002060"/>
                </a:solidFill>
                <a:latin typeface="Arial" panose="020B0604020202020204" pitchFamily="34" charset="0"/>
                <a:cs typeface="Arial" panose="020B0604020202020204" pitchFamily="34" charset="0"/>
              </a:rPr>
              <a:t>Query</a:t>
            </a:r>
          </a:p>
          <a:p>
            <a:r>
              <a:rPr lang="en-US" dirty="0" smtClean="0">
                <a:solidFill>
                  <a:srgbClr val="002060"/>
                </a:solidFill>
                <a:latin typeface="Arial" panose="020B0604020202020204" pitchFamily="34" charset="0"/>
                <a:cs typeface="Arial" panose="020B0604020202020204" pitchFamily="34" charset="0"/>
              </a:rPr>
              <a:t>Document </a:t>
            </a:r>
            <a:r>
              <a:rPr lang="en-US" dirty="0">
                <a:solidFill>
                  <a:srgbClr val="002060"/>
                </a:solidFill>
                <a:latin typeface="Arial" panose="020B0604020202020204" pitchFamily="34" charset="0"/>
                <a:cs typeface="Arial" panose="020B0604020202020204" pitchFamily="34" charset="0"/>
              </a:rPr>
              <a:t>Listing/Document Listing </a:t>
            </a:r>
            <a:r>
              <a:rPr lang="en-US" dirty="0" smtClean="0">
                <a:solidFill>
                  <a:srgbClr val="002060"/>
                </a:solidFill>
                <a:latin typeface="Arial" panose="020B0604020202020204" pitchFamily="34" charset="0"/>
                <a:cs typeface="Arial" panose="020B0604020202020204" pitchFamily="34" charset="0"/>
              </a:rPr>
              <a:t>Links</a:t>
            </a:r>
          </a:p>
          <a:p>
            <a:r>
              <a:rPr lang="en-US" dirty="0">
                <a:solidFill>
                  <a:srgbClr val="002060"/>
                </a:solidFill>
                <a:latin typeface="Arial" panose="020B0604020202020204" pitchFamily="34" charset="0"/>
                <a:cs typeface="Arial" panose="020B0604020202020204" pitchFamily="34" charset="0"/>
              </a:rPr>
              <a:t>Parent Child Relationship</a:t>
            </a:r>
          </a:p>
          <a:p>
            <a:r>
              <a:rPr lang="en-US" dirty="0" smtClean="0">
                <a:solidFill>
                  <a:srgbClr val="002060"/>
                </a:solidFill>
                <a:latin typeface="Arial" panose="020B0604020202020204" pitchFamily="34" charset="0"/>
                <a:cs typeface="Arial" panose="020B0604020202020204" pitchFamily="34" charset="0"/>
              </a:rPr>
              <a:t>Updating </a:t>
            </a:r>
            <a:r>
              <a:rPr lang="en-US" dirty="0" smtClean="0">
                <a:solidFill>
                  <a:srgbClr val="002060"/>
                </a:solidFill>
                <a:latin typeface="Arial" panose="020B0604020202020204" pitchFamily="34" charset="0"/>
                <a:cs typeface="Arial" panose="020B0604020202020204" pitchFamily="34" charset="0"/>
              </a:rPr>
              <a:t>POS/POD</a:t>
            </a:r>
            <a:endParaRPr lang="en-US" dirty="0">
              <a:solidFill>
                <a:srgbClr val="00206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01130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POS/POD</a:t>
            </a:r>
            <a:endParaRPr lang="en-US" dirty="0"/>
          </a:p>
        </p:txBody>
      </p:sp>
      <p:pic>
        <p:nvPicPr>
          <p:cNvPr id="1044483" name="Picture 3"/>
          <p:cNvPicPr>
            <a:picLocks noGrp="1" noChangeAspect="1" noChangeArrowheads="1"/>
          </p:cNvPicPr>
          <p:nvPr>
            <p:ph type="body" idx="4294967295"/>
          </p:nvPr>
        </p:nvPicPr>
        <p:blipFill rotWithShape="1">
          <a:blip r:embed="rId3" cstate="print"/>
          <a:srcRect t="13659" r="1771" b="3036"/>
          <a:stretch/>
        </p:blipFill>
        <p:spPr>
          <a:xfrm>
            <a:off x="0" y="1343026"/>
            <a:ext cx="9144000" cy="5219700"/>
          </a:xfrm>
          <a:noFill/>
          <a:ln/>
        </p:spPr>
      </p:pic>
    </p:spTree>
    <p:extLst>
      <p:ext uri="{BB962C8B-B14F-4D97-AF65-F5344CB8AC3E}">
        <p14:creationId xmlns:p14="http://schemas.microsoft.com/office/powerpoint/2010/main" val="35864828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Update POS/POD</a:t>
            </a:r>
            <a:endParaRPr lang="en-US" dirty="0"/>
          </a:p>
        </p:txBody>
      </p:sp>
      <p:pic>
        <p:nvPicPr>
          <p:cNvPr id="843783" name="Picture 7"/>
          <p:cNvPicPr>
            <a:picLocks noGrp="1" noChangeAspect="1" noChangeArrowheads="1"/>
          </p:cNvPicPr>
          <p:nvPr>
            <p:ph type="body" idx="4294967295"/>
          </p:nvPr>
        </p:nvPicPr>
        <p:blipFill rotWithShape="1">
          <a:blip r:embed="rId3" cstate="print"/>
          <a:srcRect l="2188" t="13196" r="10207" b="10511"/>
          <a:stretch/>
        </p:blipFill>
        <p:spPr>
          <a:xfrm>
            <a:off x="51979" y="1414596"/>
            <a:ext cx="8010525" cy="4643303"/>
          </a:xfrm>
          <a:noFill/>
          <a:ln/>
        </p:spPr>
      </p:pic>
      <p:grpSp>
        <p:nvGrpSpPr>
          <p:cNvPr id="2" name="Group 8"/>
          <p:cNvGrpSpPr>
            <a:grpSpLocks/>
          </p:cNvGrpSpPr>
          <p:nvPr/>
        </p:nvGrpSpPr>
        <p:grpSpPr bwMode="auto">
          <a:xfrm rot="8676569">
            <a:off x="3295651" y="3802334"/>
            <a:ext cx="990600" cy="457200"/>
            <a:chOff x="4464" y="3600"/>
            <a:chExt cx="672" cy="336"/>
          </a:xfrm>
        </p:grpSpPr>
        <p:sp>
          <p:nvSpPr>
            <p:cNvPr id="843785" name="AutoShape 9"/>
            <p:cNvSpPr>
              <a:spLocks noChangeArrowheads="1"/>
            </p:cNvSpPr>
            <p:nvPr/>
          </p:nvSpPr>
          <p:spPr bwMode="auto">
            <a:xfrm>
              <a:off x="4464" y="3600"/>
              <a:ext cx="672" cy="336"/>
            </a:xfrm>
            <a:prstGeom prst="leftArrow">
              <a:avLst>
                <a:gd name="adj1" fmla="val 50000"/>
                <a:gd name="adj2" fmla="val 50000"/>
              </a:avLst>
            </a:prstGeom>
            <a:solidFill>
              <a:schemeClr val="bg1"/>
            </a:solidFill>
            <a:ln w="19050" algn="ctr">
              <a:solidFill>
                <a:schemeClr val="tx1"/>
              </a:solidFill>
              <a:miter lim="800000"/>
              <a:headEnd/>
              <a:tailEnd/>
            </a:ln>
            <a:effectLst/>
          </p:spPr>
          <p:txBody>
            <a:bodyPr wrap="none" anchor="ctr"/>
            <a:lstStyle/>
            <a:p>
              <a:endParaRPr lang="en-US"/>
            </a:p>
          </p:txBody>
        </p:sp>
        <p:sp>
          <p:nvSpPr>
            <p:cNvPr id="843786" name="Text Box 10"/>
            <p:cNvSpPr txBox="1">
              <a:spLocks noChangeArrowheads="1"/>
            </p:cNvSpPr>
            <p:nvPr/>
          </p:nvSpPr>
          <p:spPr bwMode="auto">
            <a:xfrm rot="10792883">
              <a:off x="4560" y="3696"/>
              <a:ext cx="576" cy="157"/>
            </a:xfrm>
            <a:prstGeom prst="rect">
              <a:avLst/>
            </a:prstGeom>
            <a:noFill/>
            <a:ln w="12700" algn="ctr">
              <a:noFill/>
              <a:miter lim="800000"/>
              <a:headEnd/>
              <a:tailEnd/>
            </a:ln>
            <a:effectLst/>
          </p:spPr>
          <p:txBody>
            <a:bodyPr>
              <a:spAutoFit/>
            </a:bodyPr>
            <a:lstStyle/>
            <a:p>
              <a:pPr>
                <a:spcBef>
                  <a:spcPct val="50000"/>
                </a:spcBef>
              </a:pPr>
              <a:r>
                <a:rPr lang="en-US" sz="800" dirty="0"/>
                <a:t>CLICK HERE</a:t>
              </a:r>
            </a:p>
          </p:txBody>
        </p:sp>
      </p:grpSp>
      <p:pic>
        <p:nvPicPr>
          <p:cNvPr id="4" name="Picture 3"/>
          <p:cNvPicPr>
            <a:picLocks noChangeAspect="1"/>
          </p:cNvPicPr>
          <p:nvPr/>
        </p:nvPicPr>
        <p:blipFill>
          <a:blip r:embed="rId4"/>
          <a:stretch>
            <a:fillRect/>
          </a:stretch>
        </p:blipFill>
        <p:spPr>
          <a:xfrm>
            <a:off x="5045833" y="2495207"/>
            <a:ext cx="3962743" cy="3962743"/>
          </a:xfrm>
          <a:prstGeom prst="rect">
            <a:avLst/>
          </a:prstGeom>
        </p:spPr>
      </p:pic>
      <p:pic>
        <p:nvPicPr>
          <p:cNvPr id="5" name="Picture 4"/>
          <p:cNvPicPr>
            <a:picLocks noChangeAspect="1"/>
          </p:cNvPicPr>
          <p:nvPr/>
        </p:nvPicPr>
        <p:blipFill>
          <a:blip r:embed="rId5"/>
          <a:stretch>
            <a:fillRect/>
          </a:stretch>
        </p:blipFill>
        <p:spPr>
          <a:xfrm>
            <a:off x="-67462" y="1330412"/>
            <a:ext cx="573074" cy="920576"/>
          </a:xfrm>
          <a:prstGeom prst="rect">
            <a:avLst/>
          </a:prstGeom>
        </p:spPr>
      </p:pic>
      <p:pic>
        <p:nvPicPr>
          <p:cNvPr id="6" name="Picture 5"/>
          <p:cNvPicPr>
            <a:picLocks noChangeAspect="1"/>
          </p:cNvPicPr>
          <p:nvPr/>
        </p:nvPicPr>
        <p:blipFill>
          <a:blip r:embed="rId6"/>
          <a:stretch>
            <a:fillRect/>
          </a:stretch>
        </p:blipFill>
        <p:spPr>
          <a:xfrm>
            <a:off x="5053749" y="2495207"/>
            <a:ext cx="573074" cy="920576"/>
          </a:xfrm>
          <a:prstGeom prst="rect">
            <a:avLst/>
          </a:prstGeom>
        </p:spPr>
      </p:pic>
    </p:spTree>
    <p:extLst>
      <p:ext uri="{BB962C8B-B14F-4D97-AF65-F5344CB8AC3E}">
        <p14:creationId xmlns:p14="http://schemas.microsoft.com/office/powerpoint/2010/main" val="199486782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Update POS/POD</a:t>
            </a:r>
            <a:endParaRPr lang="en-US" dirty="0"/>
          </a:p>
        </p:txBody>
      </p:sp>
      <p:pic>
        <p:nvPicPr>
          <p:cNvPr id="1019907" name="Picture 3"/>
          <p:cNvPicPr>
            <a:picLocks noGrp="1" noChangeAspect="1" noChangeArrowheads="1"/>
          </p:cNvPicPr>
          <p:nvPr>
            <p:ph type="body" idx="4294967295"/>
          </p:nvPr>
        </p:nvPicPr>
        <p:blipFill rotWithShape="1">
          <a:blip r:embed="rId3" cstate="print"/>
          <a:srcRect t="13013" r="1563" b="2387"/>
          <a:stretch/>
        </p:blipFill>
        <p:spPr>
          <a:xfrm>
            <a:off x="85725" y="1362075"/>
            <a:ext cx="7858125" cy="4657725"/>
          </a:xfrm>
          <a:noFill/>
          <a:ln/>
        </p:spPr>
      </p:pic>
      <p:grpSp>
        <p:nvGrpSpPr>
          <p:cNvPr id="2" name="Group 4"/>
          <p:cNvGrpSpPr>
            <a:grpSpLocks/>
          </p:cNvGrpSpPr>
          <p:nvPr/>
        </p:nvGrpSpPr>
        <p:grpSpPr bwMode="auto">
          <a:xfrm rot="1401334">
            <a:off x="4514611" y="3762376"/>
            <a:ext cx="990600" cy="457200"/>
            <a:chOff x="4464" y="3600"/>
            <a:chExt cx="672" cy="336"/>
          </a:xfrm>
        </p:grpSpPr>
        <p:sp>
          <p:nvSpPr>
            <p:cNvPr id="1019909" name="AutoShape 5"/>
            <p:cNvSpPr>
              <a:spLocks noChangeArrowheads="1"/>
            </p:cNvSpPr>
            <p:nvPr/>
          </p:nvSpPr>
          <p:spPr bwMode="auto">
            <a:xfrm>
              <a:off x="4464" y="3600"/>
              <a:ext cx="672" cy="336"/>
            </a:xfrm>
            <a:prstGeom prst="leftArrow">
              <a:avLst>
                <a:gd name="adj1" fmla="val 50000"/>
                <a:gd name="adj2" fmla="val 50000"/>
              </a:avLst>
            </a:prstGeom>
            <a:solidFill>
              <a:schemeClr val="bg1"/>
            </a:solidFill>
            <a:ln w="19050" algn="ctr">
              <a:solidFill>
                <a:schemeClr val="tx1"/>
              </a:solidFill>
              <a:miter lim="800000"/>
              <a:headEnd/>
              <a:tailEnd/>
            </a:ln>
            <a:effectLst/>
          </p:spPr>
          <p:txBody>
            <a:bodyPr wrap="none" anchor="ctr"/>
            <a:lstStyle/>
            <a:p>
              <a:endParaRPr lang="en-US"/>
            </a:p>
          </p:txBody>
        </p:sp>
        <p:sp>
          <p:nvSpPr>
            <p:cNvPr id="1019910" name="Text Box 6"/>
            <p:cNvSpPr txBox="1">
              <a:spLocks noChangeArrowheads="1"/>
            </p:cNvSpPr>
            <p:nvPr/>
          </p:nvSpPr>
          <p:spPr bwMode="auto">
            <a:xfrm>
              <a:off x="4560" y="3696"/>
              <a:ext cx="576" cy="157"/>
            </a:xfrm>
            <a:prstGeom prst="rect">
              <a:avLst/>
            </a:prstGeom>
            <a:noFill/>
            <a:ln w="12700" algn="ctr">
              <a:noFill/>
              <a:miter lim="800000"/>
              <a:headEnd/>
              <a:tailEnd/>
            </a:ln>
            <a:effectLst/>
          </p:spPr>
          <p:txBody>
            <a:bodyPr>
              <a:spAutoFit/>
            </a:bodyPr>
            <a:lstStyle/>
            <a:p>
              <a:pPr>
                <a:spcBef>
                  <a:spcPct val="50000"/>
                </a:spcBef>
              </a:pPr>
              <a:r>
                <a:rPr lang="en-US" sz="800" dirty="0"/>
                <a:t>CLICK HERE</a:t>
              </a:r>
            </a:p>
          </p:txBody>
        </p:sp>
      </p:grpSp>
      <p:pic>
        <p:nvPicPr>
          <p:cNvPr id="4" name="Picture 3"/>
          <p:cNvPicPr>
            <a:picLocks noChangeAspect="1"/>
          </p:cNvPicPr>
          <p:nvPr/>
        </p:nvPicPr>
        <p:blipFill>
          <a:blip r:embed="rId4"/>
          <a:stretch>
            <a:fillRect/>
          </a:stretch>
        </p:blipFill>
        <p:spPr>
          <a:xfrm>
            <a:off x="5849848" y="2011111"/>
            <a:ext cx="3225064" cy="4340728"/>
          </a:xfrm>
          <a:prstGeom prst="rect">
            <a:avLst/>
          </a:prstGeom>
        </p:spPr>
      </p:pic>
      <p:pic>
        <p:nvPicPr>
          <p:cNvPr id="5" name="Picture 4"/>
          <p:cNvPicPr>
            <a:picLocks noChangeAspect="1"/>
          </p:cNvPicPr>
          <p:nvPr/>
        </p:nvPicPr>
        <p:blipFill>
          <a:blip r:embed="rId5"/>
          <a:stretch>
            <a:fillRect/>
          </a:stretch>
        </p:blipFill>
        <p:spPr>
          <a:xfrm>
            <a:off x="26157" y="1254212"/>
            <a:ext cx="573074" cy="920576"/>
          </a:xfrm>
          <a:prstGeom prst="rect">
            <a:avLst/>
          </a:prstGeom>
        </p:spPr>
      </p:pic>
      <p:pic>
        <p:nvPicPr>
          <p:cNvPr id="6" name="Picture 5"/>
          <p:cNvPicPr>
            <a:picLocks noChangeAspect="1"/>
          </p:cNvPicPr>
          <p:nvPr/>
        </p:nvPicPr>
        <p:blipFill>
          <a:blip r:embed="rId6"/>
          <a:stretch>
            <a:fillRect/>
          </a:stretch>
        </p:blipFill>
        <p:spPr>
          <a:xfrm>
            <a:off x="5790280" y="2011111"/>
            <a:ext cx="573074" cy="920576"/>
          </a:xfrm>
          <a:prstGeom prst="rect">
            <a:avLst/>
          </a:prstGeom>
        </p:spPr>
      </p:pic>
    </p:spTree>
    <p:extLst>
      <p:ext uri="{BB962C8B-B14F-4D97-AF65-F5344CB8AC3E}">
        <p14:creationId xmlns:p14="http://schemas.microsoft.com/office/powerpoint/2010/main" val="188243363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POS/POD</a:t>
            </a:r>
            <a:endParaRPr lang="en-US" dirty="0"/>
          </a:p>
        </p:txBody>
      </p:sp>
      <p:pic>
        <p:nvPicPr>
          <p:cNvPr id="847876" name="Picture 4"/>
          <p:cNvPicPr>
            <a:picLocks noGrp="1" noChangeAspect="1" noChangeArrowheads="1"/>
          </p:cNvPicPr>
          <p:nvPr>
            <p:ph type="body" idx="4294967295"/>
          </p:nvPr>
        </p:nvPicPr>
        <p:blipFill rotWithShape="1">
          <a:blip r:embed="rId3" cstate="print"/>
          <a:srcRect l="105" t="19808" r="1666" b="5255"/>
          <a:stretch/>
        </p:blipFill>
        <p:spPr>
          <a:xfrm>
            <a:off x="0" y="1333501"/>
            <a:ext cx="9144000" cy="5219700"/>
          </a:xfrm>
          <a:noFill/>
          <a:ln/>
        </p:spPr>
      </p:pic>
    </p:spTree>
    <p:extLst>
      <p:ext uri="{BB962C8B-B14F-4D97-AF65-F5344CB8AC3E}">
        <p14:creationId xmlns:p14="http://schemas.microsoft.com/office/powerpoint/2010/main" val="196177807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1511"/>
            <a:ext cx="9144000" cy="533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480" y="3584143"/>
            <a:ext cx="1509819" cy="23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837" y="4307703"/>
            <a:ext cx="4762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9912" y="3582596"/>
            <a:ext cx="3333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9912" y="4298178"/>
            <a:ext cx="4762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9912" y="4782747"/>
            <a:ext cx="30384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Group 38"/>
          <p:cNvGrpSpPr>
            <a:grpSpLocks/>
          </p:cNvGrpSpPr>
          <p:nvPr/>
        </p:nvGrpSpPr>
        <p:grpSpPr bwMode="auto">
          <a:xfrm rot="1401334">
            <a:off x="4715778" y="5201871"/>
            <a:ext cx="990600" cy="457200"/>
            <a:chOff x="4464" y="3600"/>
            <a:chExt cx="672" cy="336"/>
          </a:xfrm>
        </p:grpSpPr>
        <p:sp>
          <p:nvSpPr>
            <p:cNvPr id="32" name="AutoShape 39"/>
            <p:cNvSpPr>
              <a:spLocks noChangeArrowheads="1"/>
            </p:cNvSpPr>
            <p:nvPr/>
          </p:nvSpPr>
          <p:spPr bwMode="auto">
            <a:xfrm>
              <a:off x="4464" y="3600"/>
              <a:ext cx="672" cy="336"/>
            </a:xfrm>
            <a:prstGeom prst="leftArrow">
              <a:avLst>
                <a:gd name="adj1" fmla="val 50000"/>
                <a:gd name="adj2" fmla="val 50000"/>
              </a:avLst>
            </a:prstGeom>
            <a:solidFill>
              <a:schemeClr val="bg1"/>
            </a:solidFill>
            <a:ln w="19050" algn="ctr">
              <a:solidFill>
                <a:schemeClr val="tx1"/>
              </a:solidFill>
              <a:miter lim="800000"/>
              <a:headEnd/>
              <a:tailEnd/>
            </a:ln>
            <a:effectLst/>
          </p:spPr>
          <p:txBody>
            <a:bodyPr wrap="none" anchor="ctr"/>
            <a:lstStyle/>
            <a:p>
              <a:endParaRPr lang="en-US"/>
            </a:p>
          </p:txBody>
        </p:sp>
        <p:sp>
          <p:nvSpPr>
            <p:cNvPr id="33" name="Text Box 40"/>
            <p:cNvSpPr txBox="1">
              <a:spLocks noChangeArrowheads="1"/>
            </p:cNvSpPr>
            <p:nvPr/>
          </p:nvSpPr>
          <p:spPr bwMode="auto">
            <a:xfrm>
              <a:off x="4560" y="3696"/>
              <a:ext cx="576" cy="157"/>
            </a:xfrm>
            <a:prstGeom prst="rect">
              <a:avLst/>
            </a:prstGeom>
            <a:noFill/>
            <a:ln w="12700" algn="ctr">
              <a:noFill/>
              <a:miter lim="800000"/>
              <a:headEnd/>
              <a:tailEnd/>
            </a:ln>
            <a:effectLst/>
          </p:spPr>
          <p:txBody>
            <a:bodyPr>
              <a:spAutoFit/>
            </a:bodyPr>
            <a:lstStyle/>
            <a:p>
              <a:pPr>
                <a:spcBef>
                  <a:spcPct val="50000"/>
                </a:spcBef>
              </a:pPr>
              <a:r>
                <a:rPr lang="en-US" sz="800" dirty="0"/>
                <a:t>CLICK HERE</a:t>
              </a:r>
            </a:p>
          </p:txBody>
        </p:sp>
      </p:grpSp>
      <p:pic>
        <p:nvPicPr>
          <p:cNvPr id="5132"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9912" y="3820721"/>
            <a:ext cx="6572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3"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5141" y="4787510"/>
            <a:ext cx="2019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4"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26224" y="3843760"/>
            <a:ext cx="1955288" cy="215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5"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09837" y="3317481"/>
            <a:ext cx="1971675" cy="277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Update POS/POD</a:t>
            </a:r>
            <a:endParaRPr lang="en-US" dirty="0"/>
          </a:p>
        </p:txBody>
      </p:sp>
    </p:spTree>
    <p:extLst>
      <p:ext uri="{BB962C8B-B14F-4D97-AF65-F5344CB8AC3E}">
        <p14:creationId xmlns:p14="http://schemas.microsoft.com/office/powerpoint/2010/main" val="374724845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POS/POD</a:t>
            </a:r>
            <a:endParaRPr lang="en-US" dirty="0"/>
          </a:p>
        </p:txBody>
      </p:sp>
      <p:pic>
        <p:nvPicPr>
          <p:cNvPr id="849924" name="Picture 4"/>
          <p:cNvPicPr>
            <a:picLocks noGrp="1" noChangeAspect="1" noChangeArrowheads="1"/>
          </p:cNvPicPr>
          <p:nvPr>
            <p:ph type="body" idx="4294967295"/>
          </p:nvPr>
        </p:nvPicPr>
        <p:blipFill rotWithShape="1">
          <a:blip r:embed="rId3" cstate="print"/>
          <a:srcRect t="19675" r="1458" b="6736"/>
          <a:stretch/>
        </p:blipFill>
        <p:spPr>
          <a:xfrm>
            <a:off x="0" y="1362075"/>
            <a:ext cx="9144000" cy="5219700"/>
          </a:xfrm>
          <a:noFill/>
          <a:ln/>
        </p:spPr>
      </p:pic>
    </p:spTree>
    <p:extLst>
      <p:ext uri="{BB962C8B-B14F-4D97-AF65-F5344CB8AC3E}">
        <p14:creationId xmlns:p14="http://schemas.microsoft.com/office/powerpoint/2010/main" val="258364989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 POS Data Guide</a:t>
            </a:r>
            <a:endParaRPr lang="en-US" dirty="0"/>
          </a:p>
        </p:txBody>
      </p:sp>
      <p:pic>
        <p:nvPicPr>
          <p:cNvPr id="9" name="Picture 8"/>
          <p:cNvPicPr>
            <a:picLocks noChangeAspect="1"/>
          </p:cNvPicPr>
          <p:nvPr/>
        </p:nvPicPr>
        <p:blipFill>
          <a:blip r:embed="rId2"/>
          <a:stretch>
            <a:fillRect/>
          </a:stretch>
        </p:blipFill>
        <p:spPr>
          <a:xfrm>
            <a:off x="734762" y="1582232"/>
            <a:ext cx="7780588" cy="4650014"/>
          </a:xfrm>
          <a:prstGeom prst="rect">
            <a:avLst/>
          </a:prstGeom>
        </p:spPr>
      </p:pic>
    </p:spTree>
    <p:extLst>
      <p:ext uri="{BB962C8B-B14F-4D97-AF65-F5344CB8AC3E}">
        <p14:creationId xmlns:p14="http://schemas.microsoft.com/office/powerpoint/2010/main" val="510407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627800" y="797086"/>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SIT Points of Contact</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2" name="Rectangle 1"/>
          <p:cNvSpPr/>
          <p:nvPr/>
        </p:nvSpPr>
        <p:spPr>
          <a:xfrm>
            <a:off x="0" y="2065729"/>
            <a:ext cx="9144000" cy="1754326"/>
          </a:xfrm>
          <a:prstGeom prst="rect">
            <a:avLst/>
          </a:prstGeom>
        </p:spPr>
        <p:txBody>
          <a:bodyPr wrap="square">
            <a:spAutoFit/>
          </a:bodyPr>
          <a:lstStyle/>
          <a:p>
            <a:pPr algn="ctr">
              <a:lnSpc>
                <a:spcPct val="150000"/>
              </a:lnSpc>
            </a:pPr>
            <a:r>
              <a:rPr lang="en-US" dirty="0" smtClean="0">
                <a:solidFill>
                  <a:srgbClr val="002060"/>
                </a:solidFill>
              </a:rPr>
              <a:t>Monica </a:t>
            </a:r>
            <a:r>
              <a:rPr lang="en-US" dirty="0">
                <a:solidFill>
                  <a:srgbClr val="002060"/>
                </a:solidFill>
              </a:rPr>
              <a:t>Hodson (CAV SIT Team Lead) - </a:t>
            </a:r>
            <a:r>
              <a:rPr lang="en-US" dirty="0" smtClean="0">
                <a:solidFill>
                  <a:schemeClr val="tx2"/>
                </a:solidFill>
                <a:hlinkClick r:id="rId3"/>
              </a:rPr>
              <a:t>monica.a.hodson.civ@us.navy.mil</a:t>
            </a:r>
            <a:endParaRPr lang="en-US" dirty="0" smtClean="0">
              <a:solidFill>
                <a:schemeClr val="tx2"/>
              </a:solidFill>
            </a:endParaRPr>
          </a:p>
          <a:p>
            <a:pPr algn="ctr">
              <a:lnSpc>
                <a:spcPct val="150000"/>
              </a:lnSpc>
            </a:pPr>
            <a:r>
              <a:rPr lang="en-US" dirty="0">
                <a:solidFill>
                  <a:srgbClr val="002060"/>
                </a:solidFill>
              </a:rPr>
              <a:t>Jason Bolen (CAV SIT Team Lead) - </a:t>
            </a:r>
            <a:r>
              <a:rPr lang="en-US" dirty="0" smtClean="0">
                <a:hlinkClick r:id="rId4"/>
              </a:rPr>
              <a:t>jason.c.bolen.civ@us.navy.mil</a:t>
            </a:r>
            <a:endParaRPr lang="en-US" dirty="0" smtClean="0"/>
          </a:p>
          <a:p>
            <a:pPr algn="ctr">
              <a:lnSpc>
                <a:spcPct val="150000"/>
              </a:lnSpc>
            </a:pPr>
            <a:r>
              <a:rPr lang="en-US" altLang="en-US" dirty="0">
                <a:solidFill>
                  <a:srgbClr val="002060"/>
                </a:solidFill>
              </a:rPr>
              <a:t>Sara Grafstrom (Classified SIT Team Lead) - </a:t>
            </a:r>
            <a:r>
              <a:rPr lang="en-US" dirty="0">
                <a:solidFill>
                  <a:schemeClr val="tx2"/>
                </a:solidFill>
                <a:hlinkClick r:id="rId5"/>
              </a:rPr>
              <a:t>sara.grafstrom.civ@us.navy.mil</a:t>
            </a:r>
            <a:endParaRPr lang="en-US" dirty="0">
              <a:solidFill>
                <a:schemeClr val="tx2"/>
              </a:solidFill>
            </a:endParaRPr>
          </a:p>
          <a:p>
            <a:pPr algn="ctr">
              <a:lnSpc>
                <a:spcPct val="150000"/>
              </a:lnSpc>
            </a:pPr>
            <a:r>
              <a:rPr lang="en-US" altLang="en-US" dirty="0" smtClean="0">
                <a:solidFill>
                  <a:srgbClr val="002060"/>
                </a:solidFill>
              </a:rPr>
              <a:t>Bridgette </a:t>
            </a:r>
            <a:r>
              <a:rPr lang="en-US" altLang="en-US" dirty="0">
                <a:solidFill>
                  <a:srgbClr val="002060"/>
                </a:solidFill>
              </a:rPr>
              <a:t>Orr </a:t>
            </a:r>
            <a:r>
              <a:rPr lang="en-US" altLang="en-US" dirty="0" smtClean="0">
                <a:solidFill>
                  <a:srgbClr val="002060"/>
                </a:solidFill>
              </a:rPr>
              <a:t>(SIT </a:t>
            </a:r>
            <a:r>
              <a:rPr lang="en-US" altLang="en-US" dirty="0">
                <a:solidFill>
                  <a:srgbClr val="002060"/>
                </a:solidFill>
              </a:rPr>
              <a:t>Supervisor) - </a:t>
            </a:r>
            <a:r>
              <a:rPr lang="en-US" altLang="en-US" dirty="0" smtClean="0">
                <a:solidFill>
                  <a:schemeClr val="tx2"/>
                </a:solidFill>
                <a:hlinkClick r:id="rId6"/>
              </a:rPr>
              <a:t>bridgette.p.orr.civ@us.navy.mil</a:t>
            </a:r>
            <a:endParaRPr lang="en-US" altLang="en-US" dirty="0">
              <a:solidFill>
                <a:schemeClr val="tx2"/>
              </a:solidFill>
            </a:endParaRPr>
          </a:p>
        </p:txBody>
      </p:sp>
    </p:spTree>
    <p:extLst>
      <p:ext uri="{BB962C8B-B14F-4D97-AF65-F5344CB8AC3E}">
        <p14:creationId xmlns:p14="http://schemas.microsoft.com/office/powerpoint/2010/main" val="3810886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ERMS/NITA?</a:t>
            </a:r>
            <a:endParaRPr lang="en-US" dirty="0"/>
          </a:p>
        </p:txBody>
      </p:sp>
      <p:sp>
        <p:nvSpPr>
          <p:cNvPr id="29698" name="Content Placeholder 1"/>
          <p:cNvSpPr>
            <a:spLocks noGrp="1"/>
          </p:cNvSpPr>
          <p:nvPr>
            <p:ph idx="1"/>
          </p:nvPr>
        </p:nvSpPr>
        <p:spPr>
          <a:xfrm>
            <a:off x="315325" y="1597446"/>
            <a:ext cx="7886700" cy="4577699"/>
          </a:xfrm>
        </p:spPr>
        <p:txBody>
          <a:bodyPr/>
          <a:lstStyle/>
          <a:p>
            <a:pPr marL="0" indent="0">
              <a:buNone/>
            </a:pPr>
            <a:r>
              <a:rPr lang="en-US" altLang="en-US" dirty="0">
                <a:solidFill>
                  <a:srgbClr val="002060"/>
                </a:solidFill>
                <a:latin typeface="Arial Bold" panose="020B0704020202020204" pitchFamily="34" charset="0"/>
                <a:cs typeface="Arial Bold" panose="020B0704020202020204" pitchFamily="34" charset="0"/>
              </a:rPr>
              <a:t>NITA (NAVSUP WSS In-Transit Accountability) is:</a:t>
            </a:r>
          </a:p>
          <a:p>
            <a:pPr lvl="1">
              <a:lnSpc>
                <a:spcPct val="150000"/>
              </a:lnSpc>
              <a:buFont typeface="Arial" panose="020B0604020202020204" pitchFamily="34" charset="0"/>
              <a:buChar char="•"/>
            </a:pPr>
            <a:r>
              <a:rPr lang="en-US" altLang="en-US" sz="1600" dirty="0">
                <a:solidFill>
                  <a:srgbClr val="002060"/>
                </a:solidFill>
              </a:rPr>
              <a:t>A module within the electronic Retrograde Management System (</a:t>
            </a:r>
            <a:r>
              <a:rPr lang="en-US" altLang="en-US" sz="1600" dirty="0" err="1">
                <a:solidFill>
                  <a:srgbClr val="002060"/>
                </a:solidFill>
              </a:rPr>
              <a:t>eRMS</a:t>
            </a:r>
            <a:r>
              <a:rPr lang="en-US" altLang="en-US" sz="1600" dirty="0">
                <a:solidFill>
                  <a:srgbClr val="002060"/>
                </a:solidFill>
              </a:rPr>
              <a:t>).</a:t>
            </a:r>
          </a:p>
          <a:p>
            <a:pPr lvl="1">
              <a:lnSpc>
                <a:spcPct val="150000"/>
              </a:lnSpc>
              <a:buFont typeface="Arial" panose="020B0604020202020204" pitchFamily="34" charset="0"/>
              <a:buChar char="•"/>
            </a:pPr>
            <a:r>
              <a:rPr lang="en-US" altLang="en-US" sz="1600" dirty="0">
                <a:solidFill>
                  <a:srgbClr val="002060"/>
                </a:solidFill>
              </a:rPr>
              <a:t>A conduit for all SIT stakeholders to access, research, and resolve Stock-in-Transit. </a:t>
            </a:r>
          </a:p>
          <a:p>
            <a:pPr lvl="1">
              <a:lnSpc>
                <a:spcPct val="150000"/>
              </a:lnSpc>
              <a:buFont typeface="Arial" panose="020B0604020202020204" pitchFamily="34" charset="0"/>
              <a:buChar char="•"/>
            </a:pPr>
            <a:r>
              <a:rPr lang="en-US" altLang="en-US" sz="1600" dirty="0">
                <a:solidFill>
                  <a:srgbClr val="002060"/>
                </a:solidFill>
              </a:rPr>
              <a:t>NITA provides:</a:t>
            </a:r>
          </a:p>
          <a:p>
            <a:pPr lvl="2">
              <a:lnSpc>
                <a:spcPct val="150000"/>
              </a:lnSpc>
              <a:buFont typeface="Arial" panose="020B0604020202020204" pitchFamily="34" charset="0"/>
              <a:buChar char="•"/>
            </a:pPr>
            <a:r>
              <a:rPr lang="en-US" altLang="en-US" sz="1600" dirty="0">
                <a:solidFill>
                  <a:srgbClr val="002060"/>
                </a:solidFill>
              </a:rPr>
              <a:t>Stock in Transit reports.</a:t>
            </a:r>
          </a:p>
          <a:p>
            <a:pPr lvl="2">
              <a:lnSpc>
                <a:spcPct val="150000"/>
              </a:lnSpc>
              <a:buFont typeface="Arial" panose="020B0604020202020204" pitchFamily="34" charset="0"/>
              <a:buChar char="•"/>
            </a:pPr>
            <a:r>
              <a:rPr lang="en-US" altLang="en-US" sz="1600" dirty="0">
                <a:solidFill>
                  <a:srgbClr val="002060"/>
                </a:solidFill>
              </a:rPr>
              <a:t>The ability to view and update transportation data.</a:t>
            </a:r>
          </a:p>
          <a:p>
            <a:pPr lvl="2">
              <a:lnSpc>
                <a:spcPct val="150000"/>
              </a:lnSpc>
              <a:buFont typeface="Arial" panose="020B0604020202020204" pitchFamily="34" charset="0"/>
              <a:buChar char="•"/>
            </a:pPr>
            <a:r>
              <a:rPr lang="en-US" altLang="en-US" sz="1600" dirty="0">
                <a:solidFill>
                  <a:srgbClr val="002060"/>
                </a:solidFill>
              </a:rPr>
              <a:t>The ability to add comments; providing a more efficient tool for communication between stakeholders and NAVSUP WSS.</a:t>
            </a:r>
            <a:endParaRPr lang="en-US" sz="1600" dirty="0">
              <a:solidFill>
                <a:srgbClr val="002060"/>
              </a:solidFill>
            </a:endParaRPr>
          </a:p>
        </p:txBody>
      </p:sp>
    </p:spTree>
    <p:extLst>
      <p:ext uri="{BB962C8B-B14F-4D97-AF65-F5344CB8AC3E}">
        <p14:creationId xmlns:p14="http://schemas.microsoft.com/office/powerpoint/2010/main" val="3347072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dirty="0" err="1"/>
              <a:t>eRMS</a:t>
            </a:r>
            <a:r>
              <a:rPr lang="en-US" altLang="en-US" sz="3200" dirty="0"/>
              <a:t>/NITA Login</a:t>
            </a:r>
            <a:endParaRPr lang="en-US" sz="3200" dirty="0"/>
          </a:p>
        </p:txBody>
      </p:sp>
      <p:sp>
        <p:nvSpPr>
          <p:cNvPr id="3" name="Rectangle 2"/>
          <p:cNvSpPr/>
          <p:nvPr/>
        </p:nvSpPr>
        <p:spPr>
          <a:xfrm>
            <a:off x="316675" y="1515928"/>
            <a:ext cx="8610600" cy="400110"/>
          </a:xfrm>
          <a:prstGeom prst="rect">
            <a:avLst/>
          </a:prstGeom>
        </p:spPr>
        <p:txBody>
          <a:bodyPr wrap="square">
            <a:spAutoFit/>
          </a:bodyPr>
          <a:lstStyle/>
          <a:p>
            <a:pPr lvl="0">
              <a:defRPr/>
            </a:pPr>
            <a:r>
              <a:rPr lang="en-US" altLang="en-US" sz="2000" dirty="0">
                <a:solidFill>
                  <a:srgbClr val="44546A"/>
                </a:solidFill>
                <a:latin typeface="Helvetica" panose="020B0604020202020204" pitchFamily="34" charset="0"/>
                <a:cs typeface="Helvetica" panose="020B0604020202020204" pitchFamily="34" charset="0"/>
                <a:hlinkClick r:id="rId3"/>
              </a:rPr>
              <a:t>https://</a:t>
            </a:r>
            <a:r>
              <a:rPr lang="en-US" altLang="en-US" sz="2000" dirty="0" smtClean="0">
                <a:solidFill>
                  <a:srgbClr val="44546A"/>
                </a:solidFill>
                <a:latin typeface="Helvetica" panose="020B0604020202020204" pitchFamily="34" charset="0"/>
                <a:cs typeface="Helvetica" panose="020B0604020202020204" pitchFamily="34" charset="0"/>
                <a:hlinkClick r:id="rId3"/>
              </a:rPr>
              <a:t>applications.navsup.navy.mil/erms/Dashboard/Dashboard/Index</a:t>
            </a:r>
            <a:endParaRPr lang="en-US" altLang="en-US" sz="2000" dirty="0" smtClean="0">
              <a:solidFill>
                <a:srgbClr val="44546A"/>
              </a:solidFill>
              <a:latin typeface="Helvetica" panose="020B0604020202020204" pitchFamily="34" charset="0"/>
              <a:cs typeface="Helvetica" panose="020B0604020202020204" pitchFamily="34" charset="0"/>
            </a:endParaRPr>
          </a:p>
        </p:txBody>
      </p:sp>
      <p:pic>
        <p:nvPicPr>
          <p:cNvPr id="6" name="Picture 5"/>
          <p:cNvPicPr>
            <a:picLocks noChangeAspect="1"/>
          </p:cNvPicPr>
          <p:nvPr/>
        </p:nvPicPr>
        <p:blipFill>
          <a:blip r:embed="rId4"/>
          <a:stretch>
            <a:fillRect/>
          </a:stretch>
        </p:blipFill>
        <p:spPr>
          <a:xfrm>
            <a:off x="4489002" y="4479551"/>
            <a:ext cx="4438273" cy="2706859"/>
          </a:xfrm>
          <a:prstGeom prst="rect">
            <a:avLst/>
          </a:prstGeom>
        </p:spPr>
      </p:pic>
      <p:pic>
        <p:nvPicPr>
          <p:cNvPr id="18" name="Picture 17"/>
          <p:cNvPicPr>
            <a:picLocks noChangeAspect="1"/>
          </p:cNvPicPr>
          <p:nvPr/>
        </p:nvPicPr>
        <p:blipFill>
          <a:blip r:embed="rId5"/>
          <a:stretch>
            <a:fillRect/>
          </a:stretch>
        </p:blipFill>
        <p:spPr>
          <a:xfrm>
            <a:off x="7223114" y="5731836"/>
            <a:ext cx="981541" cy="664522"/>
          </a:xfrm>
          <a:prstGeom prst="rect">
            <a:avLst/>
          </a:prstGeom>
        </p:spPr>
      </p:pic>
      <p:pic>
        <p:nvPicPr>
          <p:cNvPr id="8" name="Picture 7"/>
          <p:cNvPicPr>
            <a:picLocks noChangeAspect="1"/>
          </p:cNvPicPr>
          <p:nvPr/>
        </p:nvPicPr>
        <p:blipFill rotWithShape="1">
          <a:blip r:embed="rId6"/>
          <a:srcRect t="11021" r="69392" b="62552"/>
          <a:stretch/>
        </p:blipFill>
        <p:spPr>
          <a:xfrm>
            <a:off x="4960093" y="2639010"/>
            <a:ext cx="3719214" cy="1806241"/>
          </a:xfrm>
          <a:prstGeom prst="rect">
            <a:avLst/>
          </a:prstGeom>
        </p:spPr>
      </p:pic>
      <p:pic>
        <p:nvPicPr>
          <p:cNvPr id="9" name="Picture 8"/>
          <p:cNvPicPr>
            <a:picLocks noChangeAspect="1"/>
          </p:cNvPicPr>
          <p:nvPr/>
        </p:nvPicPr>
        <p:blipFill rotWithShape="1">
          <a:blip r:embed="rId7"/>
          <a:srcRect l="41689" t="25818" r="41351" b="48739"/>
          <a:stretch/>
        </p:blipFill>
        <p:spPr>
          <a:xfrm>
            <a:off x="1014636" y="4731763"/>
            <a:ext cx="2393659" cy="2019977"/>
          </a:xfrm>
          <a:prstGeom prst="rect">
            <a:avLst/>
          </a:prstGeom>
        </p:spPr>
      </p:pic>
      <p:pic>
        <p:nvPicPr>
          <p:cNvPr id="15" name="Picture 14"/>
          <p:cNvPicPr>
            <a:picLocks noChangeAspect="1"/>
          </p:cNvPicPr>
          <p:nvPr/>
        </p:nvPicPr>
        <p:blipFill>
          <a:blip r:embed="rId5"/>
          <a:stretch>
            <a:fillRect/>
          </a:stretch>
        </p:blipFill>
        <p:spPr>
          <a:xfrm>
            <a:off x="2411459" y="6064097"/>
            <a:ext cx="981541" cy="664522"/>
          </a:xfrm>
          <a:prstGeom prst="rect">
            <a:avLst/>
          </a:prstGeom>
        </p:spPr>
      </p:pic>
      <p:sp>
        <p:nvSpPr>
          <p:cNvPr id="17" name="Rectangle 16"/>
          <p:cNvSpPr/>
          <p:nvPr/>
        </p:nvSpPr>
        <p:spPr>
          <a:xfrm>
            <a:off x="1923565" y="3906638"/>
            <a:ext cx="575799"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FECB00"/>
                </a:solidFill>
                <a:effectLst>
                  <a:outerShdw blurRad="76200" dist="50800" dir="5400000" algn="tl" rotWithShape="0">
                    <a:srgbClr val="000000">
                      <a:alpha val="65000"/>
                    </a:srgbClr>
                  </a:outerShdw>
                </a:effectLst>
                <a:uLnTx/>
                <a:uFillTx/>
                <a:latin typeface="Arial"/>
                <a:ea typeface="+mn-ea"/>
                <a:cs typeface="+mn-cs"/>
              </a:rPr>
              <a:t>3</a:t>
            </a:r>
          </a:p>
        </p:txBody>
      </p:sp>
      <p:sp>
        <p:nvSpPr>
          <p:cNvPr id="16" name="Rectangle 15"/>
          <p:cNvSpPr/>
          <p:nvPr/>
        </p:nvSpPr>
        <p:spPr>
          <a:xfrm>
            <a:off x="2411459" y="1844388"/>
            <a:ext cx="575799"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FECB00"/>
                </a:solidFill>
                <a:effectLst>
                  <a:outerShdw blurRad="76200" dist="50800" dir="5400000" algn="tl" rotWithShape="0">
                    <a:srgbClr val="000000">
                      <a:alpha val="65000"/>
                    </a:srgbClr>
                  </a:outerShdw>
                </a:effectLst>
                <a:uLnTx/>
                <a:uFillTx/>
                <a:latin typeface="Arial"/>
                <a:ea typeface="+mn-ea"/>
                <a:cs typeface="+mn-cs"/>
              </a:rPr>
              <a:t>1</a:t>
            </a:r>
          </a:p>
        </p:txBody>
      </p:sp>
      <p:pic>
        <p:nvPicPr>
          <p:cNvPr id="10" name="Picture 9"/>
          <p:cNvPicPr>
            <a:picLocks noChangeAspect="1"/>
          </p:cNvPicPr>
          <p:nvPr/>
        </p:nvPicPr>
        <p:blipFill>
          <a:blip r:embed="rId5"/>
          <a:stretch>
            <a:fillRect/>
          </a:stretch>
        </p:blipFill>
        <p:spPr>
          <a:xfrm>
            <a:off x="7296887" y="2604710"/>
            <a:ext cx="981541" cy="664522"/>
          </a:xfrm>
          <a:prstGeom prst="rect">
            <a:avLst/>
          </a:prstGeom>
        </p:spPr>
      </p:pic>
      <p:sp>
        <p:nvSpPr>
          <p:cNvPr id="19" name="Rectangle 18"/>
          <p:cNvSpPr/>
          <p:nvPr/>
        </p:nvSpPr>
        <p:spPr>
          <a:xfrm>
            <a:off x="6420238" y="4368303"/>
            <a:ext cx="575799"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smtClean="0">
                <a:ln w="11430"/>
                <a:solidFill>
                  <a:srgbClr val="FECB00"/>
                </a:solidFill>
                <a:effectLst>
                  <a:outerShdw blurRad="76200" dist="50800" dir="5400000" algn="tl" rotWithShape="0">
                    <a:srgbClr val="000000">
                      <a:alpha val="65000"/>
                    </a:srgbClr>
                  </a:outerShdw>
                </a:effectLst>
                <a:uLnTx/>
                <a:uFillTx/>
                <a:latin typeface="Arial"/>
                <a:ea typeface="+mn-ea"/>
                <a:cs typeface="+mn-cs"/>
              </a:rPr>
              <a:t>4</a:t>
            </a:r>
            <a:endParaRPr kumimoji="0" lang="en-US" sz="5400" b="1" i="0" u="none" strike="noStrike" kern="1200" cap="none" spc="50" normalizeH="0" baseline="0" noProof="0" dirty="0">
              <a:ln w="11430"/>
              <a:solidFill>
                <a:srgbClr val="FECB00"/>
              </a:solidFill>
              <a:effectLst>
                <a:outerShdw blurRad="76200" dist="50800" dir="5400000" algn="tl" rotWithShape="0">
                  <a:srgbClr val="000000">
                    <a:alpha val="65000"/>
                  </a:srgbClr>
                </a:outerShdw>
              </a:effectLst>
              <a:uLnTx/>
              <a:uFillTx/>
              <a:latin typeface="Arial"/>
              <a:ea typeface="+mn-ea"/>
              <a:cs typeface="+mn-cs"/>
            </a:endParaRPr>
          </a:p>
        </p:txBody>
      </p:sp>
      <p:sp>
        <p:nvSpPr>
          <p:cNvPr id="14" name="Rectangle 13"/>
          <p:cNvSpPr/>
          <p:nvPr/>
        </p:nvSpPr>
        <p:spPr>
          <a:xfrm>
            <a:off x="6819700" y="1849417"/>
            <a:ext cx="575799"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FECB00"/>
                </a:solidFill>
                <a:effectLst>
                  <a:outerShdw blurRad="76200" dist="50800" dir="5400000" algn="tl" rotWithShape="0">
                    <a:srgbClr val="000000">
                      <a:alpha val="65000"/>
                    </a:srgbClr>
                  </a:outerShdw>
                </a:effectLst>
                <a:uLnTx/>
                <a:uFillTx/>
                <a:latin typeface="Arial"/>
                <a:ea typeface="+mn-ea"/>
                <a:cs typeface="+mn-cs"/>
              </a:rPr>
              <a:t>2</a:t>
            </a:r>
          </a:p>
        </p:txBody>
      </p:sp>
      <p:pic>
        <p:nvPicPr>
          <p:cNvPr id="5" name="Picture 4"/>
          <p:cNvPicPr>
            <a:picLocks noChangeAspect="1"/>
          </p:cNvPicPr>
          <p:nvPr/>
        </p:nvPicPr>
        <p:blipFill rotWithShape="1">
          <a:blip r:embed="rId8"/>
          <a:srcRect t="11021" r="41351" b="63514"/>
          <a:stretch/>
        </p:blipFill>
        <p:spPr>
          <a:xfrm>
            <a:off x="198780" y="2639010"/>
            <a:ext cx="4595642" cy="1122438"/>
          </a:xfrm>
          <a:prstGeom prst="rect">
            <a:avLst/>
          </a:prstGeom>
        </p:spPr>
      </p:pic>
      <p:pic>
        <p:nvPicPr>
          <p:cNvPr id="20" name="Picture 19"/>
          <p:cNvPicPr>
            <a:picLocks noChangeAspect="1"/>
          </p:cNvPicPr>
          <p:nvPr/>
        </p:nvPicPr>
        <p:blipFill>
          <a:blip r:embed="rId5"/>
          <a:stretch>
            <a:fillRect/>
          </a:stretch>
        </p:blipFill>
        <p:spPr>
          <a:xfrm>
            <a:off x="546989" y="2068934"/>
            <a:ext cx="981541" cy="664522"/>
          </a:xfrm>
          <a:prstGeom prst="rect">
            <a:avLst/>
          </a:prstGeom>
        </p:spPr>
      </p:pic>
    </p:spTree>
    <p:extLst>
      <p:ext uri="{BB962C8B-B14F-4D97-AF65-F5344CB8AC3E}">
        <p14:creationId xmlns:p14="http://schemas.microsoft.com/office/powerpoint/2010/main" val="3739008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704" y="3418057"/>
            <a:ext cx="5920196" cy="369332"/>
          </a:xfrm>
        </p:spPr>
        <p:txBody>
          <a:bodyPr/>
          <a:lstStyle/>
          <a:p>
            <a:r>
              <a:rPr lang="en-US" sz="4800" dirty="0" smtClean="0"/>
              <a:t>SIT QUERY PULL</a:t>
            </a:r>
            <a:endParaRPr lang="en-US" sz="4800" dirty="0"/>
          </a:p>
        </p:txBody>
      </p:sp>
    </p:spTree>
    <p:extLst>
      <p:ext uri="{BB962C8B-B14F-4D97-AF65-F5344CB8AC3E}">
        <p14:creationId xmlns:p14="http://schemas.microsoft.com/office/powerpoint/2010/main" val="1537960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Action UIC SIT Query</a:t>
            </a:r>
            <a:endParaRPr lang="en-US" dirty="0"/>
          </a:p>
        </p:txBody>
      </p:sp>
      <p:pic>
        <p:nvPicPr>
          <p:cNvPr id="5" name="Picture 4"/>
          <p:cNvPicPr>
            <a:picLocks noChangeAspect="1"/>
          </p:cNvPicPr>
          <p:nvPr/>
        </p:nvPicPr>
        <p:blipFill>
          <a:blip r:embed="rId3"/>
          <a:stretch>
            <a:fillRect/>
          </a:stretch>
        </p:blipFill>
        <p:spPr>
          <a:xfrm>
            <a:off x="0" y="1484923"/>
            <a:ext cx="9144000" cy="4045469"/>
          </a:xfrm>
          <a:prstGeom prst="rect">
            <a:avLst/>
          </a:prstGeom>
        </p:spPr>
      </p:pic>
    </p:spTree>
    <p:extLst>
      <p:ext uri="{BB962C8B-B14F-4D97-AF65-F5344CB8AC3E}">
        <p14:creationId xmlns:p14="http://schemas.microsoft.com/office/powerpoint/2010/main" val="3261361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Listing</a:t>
            </a:r>
            <a:endParaRPr lang="en-US" dirty="0"/>
          </a:p>
        </p:txBody>
      </p:sp>
      <p:pic>
        <p:nvPicPr>
          <p:cNvPr id="3" name="Picture 2"/>
          <p:cNvPicPr>
            <a:picLocks noChangeAspect="1"/>
          </p:cNvPicPr>
          <p:nvPr/>
        </p:nvPicPr>
        <p:blipFill>
          <a:blip r:embed="rId3"/>
          <a:stretch>
            <a:fillRect/>
          </a:stretch>
        </p:blipFill>
        <p:spPr>
          <a:xfrm>
            <a:off x="0" y="1168175"/>
            <a:ext cx="9144000" cy="5423125"/>
          </a:xfrm>
          <a:prstGeom prst="rect">
            <a:avLst/>
          </a:prstGeom>
        </p:spPr>
      </p:pic>
    </p:spTree>
    <p:extLst>
      <p:ext uri="{BB962C8B-B14F-4D97-AF65-F5344CB8AC3E}">
        <p14:creationId xmlns:p14="http://schemas.microsoft.com/office/powerpoint/2010/main" val="3593718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469788"/>
            <a:ext cx="5828920" cy="4814393"/>
          </a:xfrm>
          <a:prstGeom prst="rect">
            <a:avLst/>
          </a:prstGeom>
        </p:spPr>
      </p:pic>
      <p:pic>
        <p:nvPicPr>
          <p:cNvPr id="6" name="Picture 5"/>
          <p:cNvPicPr>
            <a:picLocks noChangeAspect="1"/>
          </p:cNvPicPr>
          <p:nvPr/>
        </p:nvPicPr>
        <p:blipFill>
          <a:blip r:embed="rId4"/>
          <a:stretch>
            <a:fillRect/>
          </a:stretch>
        </p:blipFill>
        <p:spPr>
          <a:xfrm>
            <a:off x="1300835" y="5103085"/>
            <a:ext cx="987638" cy="652329"/>
          </a:xfrm>
          <a:prstGeom prst="rect">
            <a:avLst/>
          </a:prstGeom>
        </p:spPr>
      </p:pic>
      <p:pic>
        <p:nvPicPr>
          <p:cNvPr id="7" name="Picture 6"/>
          <p:cNvPicPr>
            <a:picLocks noChangeAspect="1"/>
          </p:cNvPicPr>
          <p:nvPr/>
        </p:nvPicPr>
        <p:blipFill>
          <a:blip r:embed="rId5"/>
          <a:stretch>
            <a:fillRect/>
          </a:stretch>
        </p:blipFill>
        <p:spPr>
          <a:xfrm>
            <a:off x="2269472" y="5153254"/>
            <a:ext cx="573074" cy="920576"/>
          </a:xfrm>
          <a:prstGeom prst="rect">
            <a:avLst/>
          </a:prstGeom>
        </p:spPr>
      </p:pic>
      <p:pic>
        <p:nvPicPr>
          <p:cNvPr id="8" name="Picture 7"/>
          <p:cNvPicPr>
            <a:picLocks noChangeAspect="1"/>
          </p:cNvPicPr>
          <p:nvPr/>
        </p:nvPicPr>
        <p:blipFill>
          <a:blip r:embed="rId6"/>
          <a:stretch>
            <a:fillRect/>
          </a:stretch>
        </p:blipFill>
        <p:spPr>
          <a:xfrm>
            <a:off x="4576946" y="3081467"/>
            <a:ext cx="4397178" cy="3212239"/>
          </a:xfrm>
          <a:prstGeom prst="rect">
            <a:avLst/>
          </a:prstGeom>
        </p:spPr>
      </p:pic>
      <p:pic>
        <p:nvPicPr>
          <p:cNvPr id="9" name="Picture 8"/>
          <p:cNvPicPr>
            <a:picLocks noChangeAspect="1"/>
          </p:cNvPicPr>
          <p:nvPr/>
        </p:nvPicPr>
        <p:blipFill>
          <a:blip r:embed="rId7"/>
          <a:stretch>
            <a:fillRect/>
          </a:stretch>
        </p:blipFill>
        <p:spPr>
          <a:xfrm>
            <a:off x="4576946" y="2882987"/>
            <a:ext cx="573074" cy="920576"/>
          </a:xfrm>
          <a:prstGeom prst="rect">
            <a:avLst/>
          </a:prstGeom>
        </p:spPr>
      </p:pic>
      <p:pic>
        <p:nvPicPr>
          <p:cNvPr id="10" name="Picture 9"/>
          <p:cNvPicPr>
            <a:picLocks noChangeAspect="1"/>
          </p:cNvPicPr>
          <p:nvPr/>
        </p:nvPicPr>
        <p:blipFill>
          <a:blip r:embed="rId8"/>
          <a:stretch>
            <a:fillRect/>
          </a:stretch>
        </p:blipFill>
        <p:spPr>
          <a:xfrm>
            <a:off x="2439932" y="755914"/>
            <a:ext cx="6078239" cy="542591"/>
          </a:xfrm>
          <a:prstGeom prst="rect">
            <a:avLst/>
          </a:prstGeom>
        </p:spPr>
      </p:pic>
    </p:spTree>
    <p:extLst>
      <p:ext uri="{BB962C8B-B14F-4D97-AF65-F5344CB8AC3E}">
        <p14:creationId xmlns:p14="http://schemas.microsoft.com/office/powerpoint/2010/main" val="661103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47925" y="752475"/>
            <a:ext cx="6078239" cy="542591"/>
          </a:xfrm>
          <a:prstGeom prst="rect">
            <a:avLst/>
          </a:prstGeom>
        </p:spPr>
      </p:pic>
      <p:pic>
        <p:nvPicPr>
          <p:cNvPr id="4" name="Picture 3"/>
          <p:cNvPicPr>
            <a:picLocks noChangeAspect="1"/>
          </p:cNvPicPr>
          <p:nvPr/>
        </p:nvPicPr>
        <p:blipFill>
          <a:blip r:embed="rId4"/>
          <a:stretch>
            <a:fillRect/>
          </a:stretch>
        </p:blipFill>
        <p:spPr>
          <a:xfrm>
            <a:off x="1" y="1200151"/>
            <a:ext cx="9144000" cy="5372100"/>
          </a:xfrm>
          <a:prstGeom prst="rect">
            <a:avLst/>
          </a:prstGeom>
        </p:spPr>
      </p:pic>
      <p:sp>
        <p:nvSpPr>
          <p:cNvPr id="7" name="TextBox 6"/>
          <p:cNvSpPr txBox="1"/>
          <p:nvPr/>
        </p:nvSpPr>
        <p:spPr>
          <a:xfrm>
            <a:off x="180975" y="2105025"/>
            <a:ext cx="5505450" cy="276999"/>
          </a:xfrm>
          <a:prstGeom prst="rect">
            <a:avLst/>
          </a:prstGeom>
          <a:noFill/>
        </p:spPr>
        <p:txBody>
          <a:bodyPr wrap="square" rtlCol="0">
            <a:spAutoFit/>
          </a:bodyPr>
          <a:lstStyle/>
          <a:p>
            <a:r>
              <a:rPr lang="en-US" sz="1200" dirty="0" smtClean="0">
                <a:solidFill>
                  <a:srgbClr val="FF0000"/>
                </a:solidFill>
              </a:rPr>
              <a:t>You must enter Receipt into your Business Logistics Application (BLA)</a:t>
            </a:r>
            <a:endParaRPr lang="en-US" sz="1200" dirty="0">
              <a:solidFill>
                <a:srgbClr val="FF0000"/>
              </a:solidFill>
            </a:endParaRPr>
          </a:p>
        </p:txBody>
      </p:sp>
      <p:sp>
        <p:nvSpPr>
          <p:cNvPr id="2" name="Left Arrow 1"/>
          <p:cNvSpPr/>
          <p:nvPr/>
        </p:nvSpPr>
        <p:spPr>
          <a:xfrm rot="16200000">
            <a:off x="901449" y="2822255"/>
            <a:ext cx="819117" cy="4847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848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Title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91391" tIns="45695" rIns="91391" bIns="45695" anchor="ctr"/>
      <a:lstStyle>
        <a:defPPr algn="l" eaLnBrk="1" fontAlgn="auto" hangingPunct="1">
          <a:spcBef>
            <a:spcPts val="0"/>
          </a:spcBef>
          <a:spcAft>
            <a:spcPts val="0"/>
          </a:spcAft>
          <a:defRPr sz="1800" b="0" i="1" dirty="0" smtClean="0">
            <a:solidFill>
              <a:schemeClr val="bg2">
                <a:lumMod val="50000"/>
              </a:schemeClr>
            </a:solidFill>
            <a:latin typeface="Franklin Gothic Demi" panose="020B0703020102020204" pitchFamily="34"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 Cover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ritime Map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b"/>
      <a:lstStyle>
        <a:defPPr>
          <a:lnSpc>
            <a:spcPts val="2100"/>
          </a:lnSpc>
          <a:buFont typeface="Arial" panose="020B0604020202020204" pitchFamily="34" charset="0"/>
          <a:buNone/>
          <a:defRPr sz="2400" dirty="0" smtClean="0">
            <a:latin typeface="Franklin Gothic Demi" panose="020B07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ullet Lis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old">
      <a:majorFont>
        <a:latin typeface="20 pt 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4E12AE861ED43B67A914F4D47176F" ma:contentTypeVersion="14" ma:contentTypeDescription="Create a new document." ma:contentTypeScope="" ma:versionID="399422574fbd20bb7e7d9a8ca76a80ac">
  <xsd:schema xmlns:xsd="http://www.w3.org/2001/XMLSchema" xmlns:xs="http://www.w3.org/2001/XMLSchema" xmlns:p="http://schemas.microsoft.com/office/2006/metadata/properties" xmlns:ns2="4546b52b-81f0-4474-9667-a760531eff9f" xmlns:ns3="ba0096bf-a0d9-4fb1-966e-17b86db9b413" targetNamespace="http://schemas.microsoft.com/office/2006/metadata/properties" ma:root="true" ma:fieldsID="13edfe44e08cb281bb923a4f3bea8e24" ns2:_="" ns3:_="">
    <xsd:import namespace="4546b52b-81f0-4474-9667-a760531eff9f"/>
    <xsd:import namespace="ba0096bf-a0d9-4fb1-966e-17b86db9b4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6b52b-81f0-4474-9667-a760531ef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0096bf-a0d9-4fb1-966e-17b86db9b41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d4831049-32f7-4d5a-b341-9fcfc3df4a30}" ma:internalName="TaxCatchAll" ma:showField="CatchAllData" ma:web="ba0096bf-a0d9-4fb1-966e-17b86db9b4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a0096bf-a0d9-4fb1-966e-17b86db9b413" xsi:nil="true"/>
    <lcf76f155ced4ddcb4097134ff3c332f xmlns="4546b52b-81f0-4474-9667-a760531eff9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BFC903-1DBE-4A80-828C-73255B2678A9}"/>
</file>

<file path=customXml/itemProps2.xml><?xml version="1.0" encoding="utf-8"?>
<ds:datastoreItem xmlns:ds="http://schemas.openxmlformats.org/officeDocument/2006/customXml" ds:itemID="{3D7BF990-DCE0-4510-ABF3-310B4B9DDC87}"/>
</file>

<file path=customXml/itemProps3.xml><?xml version="1.0" encoding="utf-8"?>
<ds:datastoreItem xmlns:ds="http://schemas.openxmlformats.org/officeDocument/2006/customXml" ds:itemID="{EFA46934-02F3-461D-AE2E-06F80B66A59B}"/>
</file>

<file path=docProps/app.xml><?xml version="1.0" encoding="utf-8"?>
<Properties xmlns="http://schemas.openxmlformats.org/officeDocument/2006/extended-properties" xmlns:vt="http://schemas.openxmlformats.org/officeDocument/2006/docPropsVTypes">
  <TotalTime>13720</TotalTime>
  <Words>3139</Words>
  <Application>Microsoft Office PowerPoint</Application>
  <PresentationFormat>On-screen Show (4:3)</PresentationFormat>
  <Paragraphs>197</Paragraphs>
  <Slides>27</Slides>
  <Notes>23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27</vt:i4>
      </vt:variant>
    </vt:vector>
  </HeadingPairs>
  <TitlesOfParts>
    <vt:vector size="41" baseType="lpstr">
      <vt:lpstr>MS PGothic</vt:lpstr>
      <vt:lpstr>SimSun</vt:lpstr>
      <vt:lpstr>Arial</vt:lpstr>
      <vt:lpstr>Arial Bold</vt:lpstr>
      <vt:lpstr>Calibri</vt:lpstr>
      <vt:lpstr>等线</vt:lpstr>
      <vt:lpstr>Franklin Gothic Demi</vt:lpstr>
      <vt:lpstr>Franklin Gothic Medium</vt:lpstr>
      <vt:lpstr>Helvetica</vt:lpstr>
      <vt:lpstr>Wingdings</vt:lpstr>
      <vt:lpstr>Cover/Title Page</vt:lpstr>
      <vt:lpstr>Alt Cover Page</vt:lpstr>
      <vt:lpstr>Maritime Map Slide</vt:lpstr>
      <vt:lpstr>Bullet List</vt:lpstr>
      <vt:lpstr>PowerPoint Presentation</vt:lpstr>
      <vt:lpstr>Agenda</vt:lpstr>
      <vt:lpstr>What is ERMS/NITA?</vt:lpstr>
      <vt:lpstr>eRMS/NITA Login</vt:lpstr>
      <vt:lpstr>SIT QUERY PULL</vt:lpstr>
      <vt:lpstr>Action UIC SIT Query</vt:lpstr>
      <vt:lpstr>Document Listing</vt:lpstr>
      <vt:lpstr>PowerPoint Presentation</vt:lpstr>
      <vt:lpstr>PowerPoint Presentation</vt:lpstr>
      <vt:lpstr>Document Listing Drill Down </vt:lpstr>
      <vt:lpstr>Document Listing Drill Down </vt:lpstr>
      <vt:lpstr>NITA SIT PARENT/CHILD REPORT</vt:lpstr>
      <vt:lpstr>Document History Screen </vt:lpstr>
      <vt:lpstr>Document Listing</vt:lpstr>
      <vt:lpstr>Document Listing</vt:lpstr>
      <vt:lpstr>Parent/Child Relationship</vt:lpstr>
      <vt:lpstr>Updating Proof of Shipment/ Delivery </vt:lpstr>
      <vt:lpstr>NITA SIT POS Entry from Document “POS” Link</vt:lpstr>
      <vt:lpstr>NITA SIT POS Entry Child Record “POS” Link</vt:lpstr>
      <vt:lpstr>Update POS/POD</vt:lpstr>
      <vt:lpstr>Update POS/POD</vt:lpstr>
      <vt:lpstr>Update POS/POD</vt:lpstr>
      <vt:lpstr>Update POS/POD</vt:lpstr>
      <vt:lpstr>Update POS/POD</vt:lpstr>
      <vt:lpstr>Update POS/POD</vt:lpstr>
      <vt:lpstr>SIT POS Data Guide</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Mundy, Lee CIV NAVSUP HQ, OCC</dc:creator>
  <cp:lastModifiedBy>Orr, Bridgette P CIV USN NAVSUP WSS (USA)</cp:lastModifiedBy>
  <cp:revision>1307</cp:revision>
  <cp:lastPrinted>2018-12-11T14:18:17Z</cp:lastPrinted>
  <dcterms:created xsi:type="dcterms:W3CDTF">2018-05-03T15:35:55Z</dcterms:created>
  <dcterms:modified xsi:type="dcterms:W3CDTF">2024-09-04T02:57:47Z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0x01010088E4E12AE861ED43B67A914F4D47176F</vt:lpwstr>
  </property>
</Properties>
</file>